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878" r:id="rId5"/>
    <p:sldId id="260" r:id="rId6"/>
    <p:sldId id="259" r:id="rId7"/>
    <p:sldId id="266" r:id="rId8"/>
    <p:sldId id="267" r:id="rId9"/>
    <p:sldId id="268" r:id="rId10"/>
    <p:sldId id="269" r:id="rId11"/>
    <p:sldId id="844" r:id="rId12"/>
    <p:sldId id="261" r:id="rId13"/>
    <p:sldId id="262" r:id="rId14"/>
    <p:sldId id="263" r:id="rId15"/>
    <p:sldId id="864" r:id="rId16"/>
    <p:sldId id="874" r:id="rId17"/>
    <p:sldId id="879" r:id="rId18"/>
    <p:sldId id="880" r:id="rId19"/>
    <p:sldId id="265" r:id="rId20"/>
    <p:sldId id="270" r:id="rId21"/>
    <p:sldId id="271" r:id="rId22"/>
    <p:sldId id="272" r:id="rId23"/>
    <p:sldId id="273" r:id="rId24"/>
    <p:sldId id="274" r:id="rId25"/>
    <p:sldId id="276" r:id="rId26"/>
    <p:sldId id="277" r:id="rId27"/>
    <p:sldId id="278" r:id="rId28"/>
    <p:sldId id="279" r:id="rId29"/>
    <p:sldId id="280" r:id="rId30"/>
    <p:sldId id="281" r:id="rId31"/>
    <p:sldId id="875" r:id="rId32"/>
    <p:sldId id="876" r:id="rId33"/>
    <p:sldId id="282" r:id="rId34"/>
    <p:sldId id="865" r:id="rId35"/>
    <p:sldId id="863" r:id="rId36"/>
    <p:sldId id="283" r:id="rId37"/>
    <p:sldId id="284" r:id="rId38"/>
    <p:sldId id="866" r:id="rId39"/>
    <p:sldId id="285" r:id="rId40"/>
    <p:sldId id="286" r:id="rId41"/>
    <p:sldId id="287" r:id="rId42"/>
    <p:sldId id="288" r:id="rId43"/>
  </p:sldIdLst>
  <p:sldSz cx="12192000" cy="6858000"/>
  <p:notesSz cx="6858000" cy="9144000"/>
  <p:embeddedFontLst>
    <p:embeddedFont>
      <p:font typeface="Arial Black" panose="020B0A04020102020204" pitchFamily="34" charset="0"/>
      <p:bold r:id="rId46"/>
    </p:embeddedFont>
    <p:embeddedFont>
      <p:font typeface="Franklin Gothic" panose="020B0604020202020204" charset="0"/>
      <p:bold r:id="rId47"/>
    </p:embeddedFont>
    <p:embeddedFont>
      <p:font typeface="Poppins" panose="020B0604020202020204" charset="0"/>
      <p:regular r:id="rId48"/>
      <p:bold r:id="rId49"/>
      <p:italic r:id="rId50"/>
      <p:boldItalic r:id="rId51"/>
    </p:embeddedFont>
    <p:embeddedFont>
      <p:font typeface="Libre Franklin" panose="00000500000000000000" charset="0"/>
      <p:regular r:id="rId52"/>
      <p:bold r:id="rId53"/>
      <p:italic r:id="rId54"/>
      <p:boldItalic r:id="rId55"/>
    </p:embeddedFont>
    <p:embeddedFont>
      <p:font typeface="Franklin Gothic Book" panose="020B0604020202020204" charset="0"/>
      <p:regular r:id="rId56"/>
      <p: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paskq2NftHCwxUMKlglOXoLz0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632D28-5687-4565-BCBA-DDF990CF3968}">
  <a:tblStyle styleId="{57632D28-5687-4565-BCBA-DDF990CF3968}" styleName="Table_0">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3716061-44F8-4C2F-B4DA-54C5BF96DD5F}"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32" autoAdjust="0"/>
  </p:normalViewPr>
  <p:slideViewPr>
    <p:cSldViewPr snapToGrid="0">
      <p:cViewPr varScale="1">
        <p:scale>
          <a:sx n="47" d="100"/>
          <a:sy n="47" d="100"/>
        </p:scale>
        <p:origin x="1324" y="36"/>
      </p:cViewPr>
      <p:guideLst>
        <p:guide orient="horz" pos="2160"/>
        <p:guide pos="3840"/>
      </p:guideLst>
    </p:cSldViewPr>
  </p:slideViewPr>
  <p:notesTextViewPr>
    <p:cViewPr>
      <p:scale>
        <a:sx n="1" d="1"/>
        <a:sy n="1" d="1"/>
      </p:scale>
      <p:origin x="0" y="0"/>
    </p:cViewPr>
  </p:notesTextViewPr>
  <p:notesViewPr>
    <p:cSldViewPr snapToGrid="0">
      <p:cViewPr varScale="1">
        <p:scale>
          <a:sx n="61" d="100"/>
          <a:sy n="61" d="100"/>
        </p:scale>
        <p:origin x="16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5438320-2B74-49AB-8333-E8E08E5667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25A9641-32D4-4645-A891-B5387A8939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8043D2-13A0-4A3A-B789-9B4BDDB6FC79}" type="datetimeFigureOut">
              <a:rPr lang="en-US" smtClean="0"/>
              <a:t>9/4/2019</a:t>
            </a:fld>
            <a:endParaRPr lang="en-US"/>
          </a:p>
        </p:txBody>
      </p:sp>
      <p:sp>
        <p:nvSpPr>
          <p:cNvPr id="4" name="Footer Placeholder 3">
            <a:extLst>
              <a:ext uri="{FF2B5EF4-FFF2-40B4-BE49-F238E27FC236}">
                <a16:creationId xmlns:a16="http://schemas.microsoft.com/office/drawing/2014/main" xmlns="" id="{B3D85735-9E39-4425-A1CB-A8E4F1284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42C799A-ED4D-4715-AA0C-F0D109C321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B7D5E-904F-4892-ACEB-C9DBA36411F5}" type="slidenum">
              <a:rPr lang="en-US" smtClean="0"/>
              <a:t>‹#›</a:t>
            </a:fld>
            <a:endParaRPr lang="en-US"/>
          </a:p>
        </p:txBody>
      </p:sp>
    </p:spTree>
    <p:extLst>
      <p:ext uri="{BB962C8B-B14F-4D97-AF65-F5344CB8AC3E}">
        <p14:creationId xmlns:p14="http://schemas.microsoft.com/office/powerpoint/2010/main" val="1447619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L="914400" marR="0" lvl="1" indent="-22860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2pPr>
            <a:lvl3pPr marL="1371600" marR="0" lvl="2" indent="-22860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3pPr>
            <a:lvl4pPr marL="1828800" marR="0" lvl="3" indent="-22860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4pPr>
            <a:lvl5pPr marL="2286000" marR="0" lvl="4" indent="-22860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Franklin Gothic"/>
                <a:ea typeface="Franklin Gothic"/>
                <a:cs typeface="Franklin Gothic"/>
                <a:sym typeface="Franklin Gothic"/>
              </a:rPr>
              <a:t>‹#›</a:t>
            </a:fld>
            <a:endParaRPr sz="1200" b="0" i="0" u="none" strike="noStrike" cap="none">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4242183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 name="Google Shape;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06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66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existing guidance on reporting out there, including from FDA, EMA, ISPE, RECORD-PE and others. What they have in common is a recommendation for providing detailed summaries that concisely describe crucial elements, clear operational definitions for key measures such as exposures, outcomes, and effect modifiers. Also, potentially use of a diagram to illustrate key aspects of design. These are points that can be generally agreed with.</a:t>
            </a:r>
          </a:p>
          <a:p>
            <a:r>
              <a:rPr lang="en-US" dirty="0"/>
              <a:t>But what are the critical elements, how does one summarize them concisely and what is a clear operational definition?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Franklin Gothic"/>
                <a:ea typeface="Franklin Gothic"/>
                <a:cs typeface="Franklin Gothic"/>
                <a:sym typeface="Franklin Gothic"/>
              </a:rPr>
              <a:t>11</a:t>
            </a:fld>
            <a:endParaRPr lang="en-US" sz="1200" b="0" i="0" u="none" strike="noStrike" cap="none">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279155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Calibri"/>
              <a:buNone/>
            </a:pPr>
            <a:r>
              <a:rPr lang="en-US" dirty="0"/>
              <a:t>Shirley starts</a:t>
            </a:r>
            <a:endParaRPr dirty="0"/>
          </a:p>
        </p:txBody>
      </p:sp>
    </p:spTree>
    <p:extLst>
      <p:ext uri="{BB962C8B-B14F-4D97-AF65-F5344CB8AC3E}">
        <p14:creationId xmlns:p14="http://schemas.microsoft.com/office/powerpoint/2010/main" val="175693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Calibri"/>
              <a:buNone/>
            </a:pPr>
            <a:r>
              <a:rPr lang="en-US"/>
              <a:t>Shirley starts</a:t>
            </a:r>
            <a:endParaRPr/>
          </a:p>
        </p:txBody>
      </p:sp>
    </p:spTree>
    <p:extLst>
      <p:ext uri="{BB962C8B-B14F-4D97-AF65-F5344CB8AC3E}">
        <p14:creationId xmlns:p14="http://schemas.microsoft.com/office/powerpoint/2010/main" val="294359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1200" b="0" i="0" u="none" strike="noStrike" cap="none" dirty="0">
                <a:solidFill>
                  <a:schemeClr val="dk1"/>
                </a:solidFill>
                <a:effectLst/>
                <a:latin typeface="Franklin Gothic"/>
                <a:ea typeface="Franklin Gothic"/>
                <a:cs typeface="Franklin Gothic"/>
                <a:sym typeface="Franklin Gothic"/>
              </a:rPr>
              <a:t>Focusing in on the second paper, what we did there was create a catalogue of operational parameters and design decisions that an investigator makes when implementing a study using healthcare databases. Unlike existing guidance, which by their nature tend to be a bit general to cover a broad base, we tried to be very specific about the decisions that are made when moving from longitudinal streams of healthcare data anchored in calendar time and the transformations that are performed upon that source data to create an analytic cohort that is appropriately anchored in patient event time.</a:t>
            </a:r>
          </a:p>
          <a:p>
            <a:pPr marL="0" lvl="0" indent="0" algn="l" rtl="0">
              <a:spcBef>
                <a:spcPts val="0"/>
              </a:spcBef>
              <a:spcAft>
                <a:spcPts val="0"/>
              </a:spcAft>
              <a:buClr>
                <a:schemeClr val="dk1"/>
              </a:buClr>
              <a:buSzPts val="900"/>
              <a:buFont typeface="Calibri"/>
              <a:buNone/>
            </a:pPr>
            <a:endParaRPr dirty="0"/>
          </a:p>
        </p:txBody>
      </p:sp>
    </p:spTree>
    <p:extLst>
      <p:ext uri="{BB962C8B-B14F-4D97-AF65-F5344CB8AC3E}">
        <p14:creationId xmlns:p14="http://schemas.microsoft.com/office/powerpoint/2010/main" val="93852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0" i="0" u="none" strike="noStrike" cap="none" dirty="0">
                <a:solidFill>
                  <a:schemeClr val="dk1"/>
                </a:solidFill>
                <a:effectLst/>
                <a:latin typeface="Franklin Gothic"/>
                <a:ea typeface="Franklin Gothic"/>
                <a:cs typeface="Franklin Gothic"/>
                <a:sym typeface="Franklin Gothic"/>
              </a:rPr>
              <a:t>We followed up with a paper that developed a framework for graphical depiction of study design using RWD. This framework was designed to clearly show the temporal anchors and steps taken to define an analytic cohort in a way that minimizes misinterpretation from vague prose.</a:t>
            </a:r>
          </a:p>
          <a:p>
            <a:r>
              <a:rPr lang="en-US" sz="1200" b="0" i="0" u="none" strike="noStrike" cap="none" dirty="0">
                <a:solidFill>
                  <a:schemeClr val="dk1"/>
                </a:solidFill>
                <a:effectLst/>
                <a:latin typeface="Franklin Gothic"/>
                <a:ea typeface="Franklin Gothic"/>
                <a:cs typeface="Franklin Gothic"/>
                <a:sym typeface="Franklin Gothic"/>
              </a:rPr>
              <a:t>Jeremy will be going into more detail with some examples.</a:t>
            </a:r>
          </a:p>
          <a:p>
            <a:pPr marL="0" lvl="0" indent="0" algn="l" rtl="0">
              <a:spcBef>
                <a:spcPts val="0"/>
              </a:spcBef>
              <a:spcAft>
                <a:spcPts val="0"/>
              </a:spcAft>
              <a:buClr>
                <a:schemeClr val="dk1"/>
              </a:buClr>
              <a:buSzPts val="900"/>
              <a:buFont typeface="Calibri"/>
              <a:buNone/>
            </a:pPr>
            <a:endParaRPr dirty="0"/>
          </a:p>
        </p:txBody>
      </p:sp>
    </p:spTree>
    <p:extLst>
      <p:ext uri="{BB962C8B-B14F-4D97-AF65-F5344CB8AC3E}">
        <p14:creationId xmlns:p14="http://schemas.microsoft.com/office/powerpoint/2010/main" val="118078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01993adfb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g501993adfb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Calibri"/>
              <a:buNone/>
            </a:pPr>
            <a:endParaRPr/>
          </a:p>
        </p:txBody>
      </p:sp>
    </p:spTree>
    <p:extLst>
      <p:ext uri="{BB962C8B-B14F-4D97-AF65-F5344CB8AC3E}">
        <p14:creationId xmlns:p14="http://schemas.microsoft.com/office/powerpoint/2010/main" val="163375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1200" b="0" i="0" u="none" strike="noStrike" cap="none" dirty="0">
                <a:solidFill>
                  <a:schemeClr val="dk1"/>
                </a:solidFill>
                <a:effectLst/>
                <a:latin typeface="Franklin Gothic"/>
                <a:ea typeface="Franklin Gothic"/>
                <a:cs typeface="Franklin Gothic"/>
                <a:sym typeface="Franklin Gothic"/>
              </a:rPr>
              <a:t>Just to provide a little more background on the type and level of detail in this catalogue, I’ll hone in on details needed to unambiguously define an exposure of interest</a:t>
            </a:r>
          </a:p>
          <a:p>
            <a:pPr marL="0" lvl="0" indent="0" algn="l" rtl="0">
              <a:spcBef>
                <a:spcPts val="0"/>
              </a:spcBef>
              <a:spcAft>
                <a:spcPts val="0"/>
              </a:spcAft>
              <a:buClr>
                <a:schemeClr val="dk1"/>
              </a:buClr>
              <a:buSzPts val="900"/>
              <a:buFont typeface="Calibri"/>
              <a:buNone/>
            </a:pPr>
            <a:endParaRPr dirty="0"/>
          </a:p>
        </p:txBody>
      </p:sp>
    </p:spTree>
    <p:extLst>
      <p:ext uri="{BB962C8B-B14F-4D97-AF65-F5344CB8AC3E}">
        <p14:creationId xmlns:p14="http://schemas.microsoft.com/office/powerpoint/2010/main" val="311642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a:t>
            </a:r>
            <a:r>
              <a:rPr lang="en-US" baseline="0" dirty="0"/>
              <a:t> category is focused on how exposure is defined in the data.</a:t>
            </a:r>
          </a:p>
          <a:p>
            <a:r>
              <a:rPr lang="en-US" baseline="0" dirty="0"/>
              <a:t>We discuss items such as whether and how an induction window for exposure effect is built into the definition of exposure </a:t>
            </a:r>
          </a:p>
          <a:p>
            <a:r>
              <a:rPr lang="en-US" baseline="0" dirty="0"/>
              <a:t>How “stockpiling” is handled. That is, when there are multiple dispensations with days supply overlapping – how are the overlapping days handled? Ignored? Added to the end?</a:t>
            </a:r>
          </a:p>
          <a:p>
            <a:r>
              <a:rPr lang="en-US" baseline="0" dirty="0"/>
              <a:t>Or if there are multiple episodes of exposure that are not overlapping, but close in time – should they be bridged? What are the rules for bridging? If less than 14 days apart, bridge? Is the same amount of time added to the last dispensing?</a:t>
            </a:r>
          </a:p>
          <a:p>
            <a:r>
              <a:rPr lang="en-US" baseline="0" dirty="0"/>
              <a:t>We also discuss how to handle switching or add on exposures and clearly reporting the code algorithms used for defining exposure. </a:t>
            </a:r>
            <a:endParaRPr lang="en-US" dirty="0"/>
          </a:p>
        </p:txBody>
      </p:sp>
      <p:sp>
        <p:nvSpPr>
          <p:cNvPr id="4" name="Slide Number Placeholder 3"/>
          <p:cNvSpPr>
            <a:spLocks noGrp="1"/>
          </p:cNvSpPr>
          <p:nvPr>
            <p:ph type="sldNum" sz="quarter" idx="10"/>
          </p:nvPr>
        </p:nvSpPr>
        <p:spPr/>
        <p:txBody>
          <a:bodyPr/>
          <a:lstStyle/>
          <a:p>
            <a:fld id="{A9A0255E-E892-4C98-BF75-442A17BA3D7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3913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0" i="0" u="none" strike="noStrike" cap="none" dirty="0">
                <a:solidFill>
                  <a:schemeClr val="dk1"/>
                </a:solidFill>
                <a:effectLst/>
                <a:latin typeface="Franklin Gothic"/>
                <a:ea typeface="Franklin Gothic"/>
                <a:cs typeface="Franklin Gothic"/>
                <a:sym typeface="Franklin Gothic"/>
              </a:rPr>
              <a:t>So the project that I will be talking about today focuses on trying to measure where we are now and how we can improve in terms of the clarity of reporting, reproducibility and robustness of evidence generated from non-randomized healthcare data.</a:t>
            </a:r>
          </a:p>
          <a:p>
            <a:r>
              <a:rPr lang="en-US" sz="1200" b="0" i="0" u="none" strike="noStrike" cap="none" dirty="0">
                <a:solidFill>
                  <a:schemeClr val="dk1"/>
                </a:solidFill>
                <a:effectLst/>
                <a:latin typeface="Franklin Gothic"/>
                <a:ea typeface="Franklin Gothic"/>
                <a:cs typeface="Franklin Gothic"/>
                <a:sym typeface="Franklin Gothic"/>
              </a:rPr>
              <a:t>The hope is to use this information to work with key stakeholders and develop empirically based standards and processes to improve these characteristics for our field.</a:t>
            </a:r>
          </a:p>
          <a:p>
            <a:pPr marL="0" lvl="0" indent="0" algn="l" rtl="0">
              <a:spcBef>
                <a:spcPts val="0"/>
              </a:spcBef>
              <a:spcAft>
                <a:spcPts val="0"/>
              </a:spcAft>
              <a:buNone/>
            </a:pPr>
            <a:endParaRPr dirty="0"/>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59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10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020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7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006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460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86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Franklin Gothic"/>
                <a:ea typeface="Franklin Gothic"/>
                <a:cs typeface="Franklin Gothic"/>
                <a:sym typeface="Franklin Gothic"/>
              </a:rPr>
              <a:t>The spread for the blue and red are similar, partially because defining patient characteristics is not just about the code algorithms, it is about the temporality of when they are measured. It is also about being able to</a:t>
            </a:r>
            <a:r>
              <a:rPr lang="en-US" sz="1200" b="0" i="0" u="none" strike="noStrike" cap="none" baseline="0" dirty="0">
                <a:solidFill>
                  <a:schemeClr val="dk1"/>
                </a:solidFill>
                <a:effectLst/>
                <a:latin typeface="Franklin Gothic"/>
                <a:ea typeface="Franklin Gothic"/>
                <a:cs typeface="Franklin Gothic"/>
                <a:sym typeface="Franklin Gothic"/>
              </a:rPr>
              <a:t> </a:t>
            </a:r>
            <a:r>
              <a:rPr lang="en-US" sz="1200" b="0" i="0" u="none" strike="noStrike" cap="none" dirty="0">
                <a:solidFill>
                  <a:schemeClr val="dk1"/>
                </a:solidFill>
                <a:effectLst/>
                <a:latin typeface="Franklin Gothic"/>
                <a:ea typeface="Franklin Gothic"/>
                <a:cs typeface="Franklin Gothic"/>
                <a:sym typeface="Franklin Gothic"/>
              </a:rPr>
              <a:t>measure baseline characteristics in the same patients – many times, code algorithms were provided for covariates but not</a:t>
            </a:r>
            <a:r>
              <a:rPr lang="en-US" sz="1200" b="0" i="0" u="none" strike="noStrike" cap="none" baseline="0" dirty="0">
                <a:solidFill>
                  <a:schemeClr val="dk1"/>
                </a:solidFill>
                <a:effectLst/>
                <a:latin typeface="Franklin Gothic"/>
                <a:ea typeface="Franklin Gothic"/>
                <a:cs typeface="Franklin Gothic"/>
                <a:sym typeface="Franklin Gothic"/>
              </a:rPr>
              <a:t> </a:t>
            </a:r>
            <a:r>
              <a:rPr lang="en-US" sz="1200" b="0" i="0" u="none" strike="noStrike" cap="none" dirty="0">
                <a:solidFill>
                  <a:schemeClr val="dk1"/>
                </a:solidFill>
                <a:effectLst/>
                <a:latin typeface="Franklin Gothic"/>
                <a:ea typeface="Franklin Gothic"/>
                <a:cs typeface="Franklin Gothic"/>
                <a:sym typeface="Franklin Gothic"/>
              </a:rPr>
              <a:t>exclusion criteria, so in our replication we may have been describing baseline characteristics of population that was subtly different than the original</a:t>
            </a:r>
            <a:r>
              <a:rPr lang="en-US" sz="1200" b="0" i="0" u="none" strike="noStrike" cap="none" baseline="0" dirty="0">
                <a:solidFill>
                  <a:schemeClr val="dk1"/>
                </a:solidFill>
                <a:effectLst/>
                <a:latin typeface="Franklin Gothic"/>
                <a:ea typeface="Franklin Gothic"/>
                <a:cs typeface="Franklin Gothic"/>
                <a:sym typeface="Franklin Gothic"/>
              </a:rPr>
              <a:t> study population</a:t>
            </a:r>
            <a:endParaRPr lang="en-US" sz="1200" b="0" i="0" u="none" strike="noStrike" cap="none" dirty="0">
              <a:solidFill>
                <a:schemeClr val="dk1"/>
              </a:solidFill>
              <a:effectLst/>
              <a:latin typeface="Franklin Gothic"/>
              <a:ea typeface="Franklin Gothic"/>
              <a:cs typeface="Franklin Gothic"/>
              <a:sym typeface="Franklin Gothic"/>
            </a:endParaRPr>
          </a:p>
          <a:p>
            <a:pPr marL="0" lvl="0" indent="0" algn="l" rtl="0">
              <a:spcBef>
                <a:spcPts val="0"/>
              </a:spcBef>
              <a:spcAft>
                <a:spcPts val="0"/>
              </a:spcAft>
              <a:buNone/>
            </a:pPr>
            <a:endParaRPr dirty="0"/>
          </a:p>
        </p:txBody>
      </p:sp>
      <p:sp>
        <p:nvSpPr>
          <p:cNvPr id="414" name="Google Shape;4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981377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0" i="0" u="none" strike="noStrike" cap="none" dirty="0">
                <a:solidFill>
                  <a:schemeClr val="dk1"/>
                </a:solidFill>
                <a:effectLst/>
                <a:latin typeface="Franklin Gothic"/>
                <a:ea typeface="Franklin Gothic"/>
                <a:cs typeface="Franklin Gothic"/>
                <a:sym typeface="Franklin Gothic"/>
              </a:rPr>
              <a:t>Some of the primary metrics we were interested in were the difference in log effect size and calibration between the effect sizes observed in the replication compared to the original, with a correlation coefficient</a:t>
            </a:r>
          </a:p>
          <a:p>
            <a:r>
              <a:rPr lang="en-US" sz="1200" b="0" i="0" u="none" strike="noStrike" cap="none" dirty="0">
                <a:solidFill>
                  <a:schemeClr val="dk1"/>
                </a:solidFill>
                <a:effectLst/>
                <a:latin typeface="Franklin Gothic"/>
                <a:ea typeface="Franklin Gothic"/>
                <a:cs typeface="Franklin Gothic"/>
                <a:sym typeface="Franklin Gothic"/>
              </a:rPr>
              <a:t>We did look at some other metrics, in part because they are used in other replication projects, but they have some limitations</a:t>
            </a:r>
          </a:p>
          <a:p>
            <a:r>
              <a:rPr lang="en-US" sz="1200" b="0" i="0" u="none" strike="noStrike" cap="none" dirty="0">
                <a:solidFill>
                  <a:schemeClr val="dk1"/>
                </a:solidFill>
                <a:effectLst/>
                <a:latin typeface="Franklin Gothic"/>
                <a:ea typeface="Franklin Gothic"/>
                <a:cs typeface="Franklin Gothic"/>
                <a:sym typeface="Franklin Gothic"/>
              </a:rPr>
              <a:t>One was a binary measure of agreement, defined as having the effect estimate on the same side of null and a p-value on the same side of 0.05. This metric can provide misleading interpretation because RWE studies often have small effect sizes and small differences in implementation could conceivably bump the point estimate to the other side of null in a replication attempt. Additionally, even if the replication point estimate was spot on, if the p-value in the original was 0.04 and in the replication p-value was 0.06, this would be counted as non-agreement.</a:t>
            </a:r>
          </a:p>
          <a:p>
            <a:r>
              <a:rPr lang="en-US" sz="1200" b="0" i="0" u="none" strike="noStrike" cap="none" dirty="0">
                <a:solidFill>
                  <a:schemeClr val="dk1"/>
                </a:solidFill>
                <a:effectLst/>
                <a:latin typeface="Franklin Gothic"/>
                <a:ea typeface="Franklin Gothic"/>
                <a:cs typeface="Franklin Gothic"/>
                <a:sym typeface="Franklin Gothic"/>
              </a:rPr>
              <a:t>Similar issues affect the metric of confidence interval overlap. With RWE studies, we can have very tight confidence intervals, and observed in our sample instances where very small differences in effect size that were clinically meaningless had no overlap in confidence interval because the intervals were so tight.</a:t>
            </a:r>
          </a:p>
          <a:p>
            <a:r>
              <a:rPr lang="en-US" sz="1200" b="0" i="0" u="none" strike="noStrike" cap="none" dirty="0">
                <a:solidFill>
                  <a:schemeClr val="dk1"/>
                </a:solidFill>
                <a:effectLst/>
                <a:latin typeface="Franklin Gothic"/>
                <a:ea typeface="Franklin Gothic"/>
                <a:cs typeface="Franklin Gothic"/>
                <a:sym typeface="Franklin Gothic"/>
              </a:rPr>
              <a:t>So, with those limitations of our metrics in mind, here are some high level results.</a:t>
            </a:r>
          </a:p>
          <a:p>
            <a:pPr marL="0" lvl="0" indent="0" algn="l" rtl="0">
              <a:spcBef>
                <a:spcPts val="0"/>
              </a:spcBef>
              <a:spcAft>
                <a:spcPts val="0"/>
              </a:spcAft>
              <a:buNone/>
            </a:pPr>
            <a:endParaRPr dirty="0"/>
          </a:p>
        </p:txBody>
      </p:sp>
      <p:sp>
        <p:nvSpPr>
          <p:cNvPr id="438" name="Google Shape;4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361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On this figure, I am showing you the difference in log effect size for the primary analysis of the publication compared to the replication. In an ideal world, there would be zero difference between the estimates from our direct replications and the original publications. On average the difference we observed was 0.05, or about a 5% difference. Which really isn’t too bad! However, the spread is wide – with the replication estimates ranging from 50% the size of the original to 350%. </a:t>
            </a:r>
          </a:p>
          <a:p>
            <a:pPr marL="0" lvl="0" indent="0" algn="l" rtl="0">
              <a:spcBef>
                <a:spcPts val="0"/>
              </a:spcBef>
              <a:spcAft>
                <a:spcPts val="0"/>
              </a:spcAft>
              <a:buNone/>
            </a:pPr>
            <a:endParaRPr dirty="0"/>
          </a:p>
        </p:txBody>
      </p:sp>
      <p:sp>
        <p:nvSpPr>
          <p:cNvPr id="446" name="Google Shape;4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296667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On this figure, I am showing you the calibration between effect sizes between the publication and the replication. The green diagonal line represents perfect calibration, where the effect size from the publication and the replication are identical.</a:t>
            </a:r>
          </a:p>
          <a:p>
            <a:pPr marL="0" lvl="0" indent="0" algn="l" rtl="0">
              <a:spcBef>
                <a:spcPts val="0"/>
              </a:spcBef>
              <a:spcAft>
                <a:spcPts val="0"/>
              </a:spcAft>
              <a:buNone/>
            </a:pPr>
            <a:endParaRPr dirty="0"/>
          </a:p>
        </p:txBody>
      </p:sp>
      <p:sp>
        <p:nvSpPr>
          <p:cNvPr id="464" name="Google Shape;46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765174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What you see is that the points tend to follow the diagonal, and the correlation coefficient is fairly strong, point 74. </a:t>
            </a:r>
            <a:endParaRPr dirty="0"/>
          </a:p>
        </p:txBody>
      </p:sp>
      <p:sp>
        <p:nvSpPr>
          <p:cNvPr id="484" name="Google Shape;48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14984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ranklin Gothic"/>
              <a:buNone/>
            </a:pPr>
            <a:r>
              <a:rPr lang="en-US" dirty="0"/>
              <a:t>Obviously, reproducibility is very important as a scientific principle. However, there have been concerns about the reproducibility of research in many scientific fields, including cancer biology, psychology, and economics, as well as clinical trials. Recently, there have been several efforts to evaluate the replicability of studies in various disciplines, with the results suggesting that there is room for improvement.</a:t>
            </a:r>
          </a:p>
          <a:p>
            <a:pPr marL="0" marR="0" lvl="0" indent="0" algn="l" rtl="0">
              <a:lnSpc>
                <a:spcPct val="100000"/>
              </a:lnSpc>
              <a:spcBef>
                <a:spcPts val="0"/>
              </a:spcBef>
              <a:spcAft>
                <a:spcPts val="0"/>
              </a:spcAft>
              <a:buClr>
                <a:schemeClr val="dk1"/>
              </a:buClr>
              <a:buSzPts val="1200"/>
              <a:buFont typeface="Franklin Gothic"/>
              <a:buNone/>
            </a:pPr>
            <a:endParaRPr lang="en-US" dirty="0"/>
          </a:p>
          <a:p>
            <a:pPr marL="0" marR="0" lvl="0" indent="0" algn="l" rtl="0">
              <a:lnSpc>
                <a:spcPct val="100000"/>
              </a:lnSpc>
              <a:spcBef>
                <a:spcPts val="0"/>
              </a:spcBef>
              <a:spcAft>
                <a:spcPts val="0"/>
              </a:spcAft>
              <a:buClr>
                <a:schemeClr val="dk1"/>
              </a:buClr>
              <a:buSzPts val="1200"/>
              <a:buFont typeface="Franklin Gothic"/>
              <a:buNone/>
            </a:pPr>
            <a:r>
              <a:rPr lang="en-US" dirty="0"/>
              <a:t>But up until this point, there has not been a similar effort in my field.</a:t>
            </a:r>
            <a:endParaRPr dirty="0"/>
          </a:p>
        </p:txBody>
      </p:sp>
      <p:sp>
        <p:nvSpPr>
          <p:cNvPr id="69" name="Google Shape;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954908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However, there is still a fair amount of spread around the line, and some studies where we were not able to replicate well even when using the same data and attempting to apply the same methods.</a:t>
            </a:r>
          </a:p>
          <a:p>
            <a:pPr marL="0" lvl="0" indent="0" algn="l" rtl="0">
              <a:spcBef>
                <a:spcPts val="0"/>
              </a:spcBef>
              <a:spcAft>
                <a:spcPts val="0"/>
              </a:spcAft>
              <a:buNone/>
            </a:pPr>
            <a:endParaRPr dirty="0"/>
          </a:p>
        </p:txBody>
      </p:sp>
      <p:sp>
        <p:nvSpPr>
          <p:cNvPr id="507" name="Google Shape;50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4012112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7" name="Google Shape;50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842973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7" name="Google Shape;50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761908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Now we also had other metrics to try and capture reproducibility, with some of the important limitations that I mentioned. I’ve put the results for these metrics in 2 columns, glass half full and glass half empty, because depending on how you frame the numbers, it can sound better or worse.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Franklin Gothic"/>
              <a:ea typeface="Franklin Gothic"/>
              <a:cs typeface="Franklin Gothic"/>
              <a:sym typeface="Franklin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Using that binary measure of agreement, which uses arbitrary cutoffs and has other limitations, we saw that 63% of the replications had estimates on the same side of null and p-values on the same side of 0.05. </a:t>
            </a:r>
          </a:p>
          <a:p>
            <a:pPr marL="0" lvl="0" indent="0" algn="l" rtl="0">
              <a:spcBef>
                <a:spcPts val="0"/>
              </a:spcBef>
              <a:spcAft>
                <a:spcPts val="0"/>
              </a:spcAft>
              <a:buNone/>
            </a:pPr>
            <a:endParaRPr dirty="0"/>
          </a:p>
        </p:txBody>
      </p:sp>
      <p:sp>
        <p:nvSpPr>
          <p:cNvPr id="526" name="Google Shape;5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919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0" i="0" u="none" strike="noStrike" cap="none" dirty="0">
                <a:solidFill>
                  <a:schemeClr val="dk1"/>
                </a:solidFill>
                <a:effectLst/>
                <a:latin typeface="Franklin Gothic"/>
                <a:ea typeface="Franklin Gothic"/>
                <a:cs typeface="Franklin Gothic"/>
                <a:sym typeface="Franklin Gothic"/>
              </a:rPr>
              <a:t>When assessing CI overlap, we see that 85% of CI for replications overlapped with the original publications. And when there was overlap, about half of the CL range was shared.</a:t>
            </a:r>
          </a:p>
          <a:p>
            <a:r>
              <a:rPr lang="en-US" sz="1200" b="0" i="0" u="none" strike="noStrike" cap="none" dirty="0">
                <a:solidFill>
                  <a:schemeClr val="dk1"/>
                </a:solidFill>
                <a:effectLst/>
                <a:latin typeface="Franklin Gothic"/>
                <a:ea typeface="Franklin Gothic"/>
                <a:cs typeface="Franklin Gothic"/>
                <a:sym typeface="Franklin Gothic"/>
              </a:rPr>
              <a:t>We plan to dive a little deeper into exploring how various factors may explain differences in replicability including…</a:t>
            </a:r>
          </a:p>
          <a:p>
            <a:pPr marL="0" lvl="0" indent="0" algn="l" rtl="0">
              <a:spcBef>
                <a:spcPts val="0"/>
              </a:spcBef>
              <a:spcAft>
                <a:spcPts val="0"/>
              </a:spcAft>
              <a:buNone/>
            </a:pPr>
            <a:endParaRPr dirty="0"/>
          </a:p>
        </p:txBody>
      </p:sp>
      <p:sp>
        <p:nvSpPr>
          <p:cNvPr id="526" name="Google Shape;5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938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Franklin Gothic"/>
                <a:ea typeface="Franklin Gothic"/>
                <a:cs typeface="Franklin Gothic"/>
                <a:sym typeface="Franklin Gothic"/>
              </a:rPr>
              <a:t>Moving on now to author responses when we reach out to try and clarify our assumptions and understand any difference we observe between our replication and the original publication.</a:t>
            </a:r>
          </a:p>
          <a:p>
            <a:r>
              <a:rPr lang="en-US" sz="1200" b="0" i="0" u="none" strike="noStrike" cap="none" dirty="0">
                <a:solidFill>
                  <a:schemeClr val="dk1"/>
                </a:solidFill>
                <a:effectLst/>
                <a:latin typeface="Franklin Gothic"/>
                <a:ea typeface="Franklin Gothic"/>
                <a:cs typeface="Franklin Gothic"/>
                <a:sym typeface="Franklin Gothic"/>
              </a:rPr>
              <a:t>As I mentioned, so far we’ve attempted to reach authors on 49 of the studies we are replicating.</a:t>
            </a:r>
          </a:p>
          <a:p>
            <a:r>
              <a:rPr lang="en-US" sz="1200" b="0" i="0" u="none" strike="noStrike" cap="none" dirty="0">
                <a:solidFill>
                  <a:schemeClr val="dk1"/>
                </a:solidFill>
                <a:effectLst/>
                <a:latin typeface="Franklin Gothic"/>
                <a:ea typeface="Franklin Gothic"/>
                <a:cs typeface="Franklin Gothic"/>
                <a:sym typeface="Franklin Gothic"/>
              </a:rPr>
              <a:t>Of these, roughly 1/3 have responded. Of those who have not responded, about 40% we are considering non-responders after multiple attempts, 21% of e-mails for corresponding authors were undeliverable, and the remainder we are still sending follow up e-mails to see if we can get a response.</a:t>
            </a:r>
          </a:p>
          <a:p>
            <a:r>
              <a:rPr lang="en-US" sz="1200" b="0" i="0" u="none" strike="noStrike" cap="none" dirty="0">
                <a:solidFill>
                  <a:schemeClr val="dk1"/>
                </a:solidFill>
                <a:effectLst/>
                <a:latin typeface="Franklin Gothic"/>
                <a:ea typeface="Franklin Gothic"/>
                <a:cs typeface="Franklin Gothic"/>
                <a:sym typeface="Franklin Gothic"/>
              </a:rPr>
              <a:t>Among responders, we have had quite a range in the types of response </a:t>
            </a:r>
          </a:p>
          <a:p>
            <a:r>
              <a:rPr lang="en-US" sz="1200" b="0" i="0" u="none" strike="noStrike" cap="none" dirty="0">
                <a:solidFill>
                  <a:schemeClr val="dk1"/>
                </a:solidFill>
                <a:effectLst/>
                <a:latin typeface="Franklin Gothic"/>
                <a:ea typeface="Franklin Gothic"/>
                <a:cs typeface="Franklin Gothic"/>
                <a:sym typeface="Franklin Gothic"/>
              </a:rPr>
              <a:t>These are not direct quotes, but just some general themes:</a:t>
            </a:r>
          </a:p>
          <a:p>
            <a:r>
              <a:rPr lang="en-US" sz="1200" b="0" i="0" u="none" strike="noStrike" cap="none" dirty="0">
                <a:solidFill>
                  <a:schemeClr val="dk1"/>
                </a:solidFill>
                <a:effectLst/>
                <a:latin typeface="Franklin Gothic"/>
                <a:ea typeface="Franklin Gothic"/>
                <a:cs typeface="Franklin Gothic"/>
                <a:sym typeface="Franklin Gothic"/>
              </a:rPr>
              <a:t>Now, obviously, responders are a select sample – anecdotally, it does appear that the people who respond to our queries do tend to have studies where we actually already had pretty close replications, but they are still</a:t>
            </a:r>
            <a:r>
              <a:rPr lang="en-US" sz="1200" b="0" i="0" u="none" strike="noStrike" cap="none" baseline="0" dirty="0">
                <a:solidFill>
                  <a:schemeClr val="dk1"/>
                </a:solidFill>
                <a:effectLst/>
                <a:latin typeface="Franklin Gothic"/>
                <a:ea typeface="Franklin Gothic"/>
                <a:cs typeface="Franklin Gothic"/>
                <a:sym typeface="Franklin Gothic"/>
              </a:rPr>
              <a:t> </a:t>
            </a:r>
            <a:r>
              <a:rPr lang="en-US" sz="1200" b="0" i="0" u="none" strike="noStrike" cap="none" dirty="0">
                <a:solidFill>
                  <a:schemeClr val="dk1"/>
                </a:solidFill>
                <a:effectLst/>
                <a:latin typeface="Franklin Gothic"/>
                <a:ea typeface="Franklin Gothic"/>
                <a:cs typeface="Franklin Gothic"/>
                <a:sym typeface="Franklin Gothic"/>
              </a:rPr>
              <a:t>eager to clarify and help bring the replication even closer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Franklin Gothic"/>
                <a:ea typeface="Franklin Gothic"/>
                <a:cs typeface="Franklin Gothic"/>
                <a:sym typeface="Franklin Gothic"/>
              </a:rPr>
              <a:t>35</a:t>
            </a:fld>
            <a:endParaRPr lang="en-US" sz="1200" b="0" i="0" u="none" strike="noStrike" cap="none">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2459535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One of our next steps will be to focus on conceptual replication, that is trying to understand and quantify the robustness of evidence by examining sources of variation. Our thought is to start by defining a research question, then designing a matrix of study specifications based on published papers, which includes variations in parameters outlined in the ISPE-ISPOR JTF catalogue, and then implementing the matrix in multiple data sources to help us describe the magnitude of differences within and between data sources as well as do regression to quantify drivers of variation.</a:t>
            </a:r>
          </a:p>
          <a:p>
            <a:endParaRPr lang="en-US" sz="1200" b="0" i="0" u="none" strike="noStrike" cap="none" dirty="0">
              <a:solidFill>
                <a:schemeClr val="dk1"/>
              </a:solidFill>
              <a:effectLst/>
              <a:latin typeface="Franklin Gothic"/>
              <a:ea typeface="Franklin Gothic"/>
              <a:cs typeface="Franklin Gothic"/>
              <a:sym typeface="Franklin Gothic"/>
            </a:endParaRPr>
          </a:p>
          <a:p>
            <a:r>
              <a:rPr lang="en-US" sz="1200" b="0" i="0" u="none" strike="noStrike" cap="none" dirty="0">
                <a:solidFill>
                  <a:schemeClr val="dk1"/>
                </a:solidFill>
                <a:effectLst/>
                <a:latin typeface="Franklin Gothic"/>
                <a:ea typeface="Franklin Gothic"/>
                <a:cs typeface="Franklin Gothic"/>
                <a:sym typeface="Franklin Gothic"/>
              </a:rPr>
              <a:t>As an example, from the REPEAT sample, we have 9 studies looking into dabigatran vs warfarin on risk of major bleeding for atrial fibrillation. There is a wide range of estimates, even for studies conducted within the same data source. Obviously, there were differences in parameter choices between</a:t>
            </a:r>
            <a:r>
              <a:rPr lang="en-US" sz="1200" b="0" i="0" u="none" strike="noStrike" cap="none" baseline="0" dirty="0">
                <a:solidFill>
                  <a:schemeClr val="dk1"/>
                </a:solidFill>
                <a:effectLst/>
                <a:latin typeface="Franklin Gothic"/>
                <a:ea typeface="Franklin Gothic"/>
                <a:cs typeface="Franklin Gothic"/>
                <a:sym typeface="Franklin Gothic"/>
              </a:rPr>
              <a:t> studies</a:t>
            </a:r>
            <a:r>
              <a:rPr lang="en-US" sz="1200" b="0" i="0" u="none" strike="noStrike" cap="none" dirty="0">
                <a:solidFill>
                  <a:schemeClr val="dk1"/>
                </a:solidFill>
                <a:effectLst/>
                <a:latin typeface="Franklin Gothic"/>
                <a:ea typeface="Franklin Gothic"/>
                <a:cs typeface="Franklin Gothic"/>
                <a:sym typeface="Franklin Gothic"/>
              </a:rPr>
              <a:t>, including some that were clearly flawed. In this phase, we plan to systematically examine what is driving variation, how much of it is it random, due to systematic error, or effect modification?</a:t>
            </a:r>
          </a:p>
          <a:p>
            <a:pPr marL="0" lvl="0" indent="0" algn="l" rtl="0">
              <a:spcBef>
                <a:spcPts val="0"/>
              </a:spcBef>
              <a:spcAft>
                <a:spcPts val="0"/>
              </a:spcAft>
              <a:buNone/>
            </a:pPr>
            <a:endParaRPr dirty="0"/>
          </a:p>
        </p:txBody>
      </p:sp>
      <p:sp>
        <p:nvSpPr>
          <p:cNvPr id="535" name="Google Shape;53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700230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Franklin Gothic"/>
                <a:ea typeface="Franklin Gothic"/>
                <a:cs typeface="Franklin Gothic"/>
                <a:sym typeface="Franklin Gothic"/>
              </a:rPr>
              <a:t>So some take home messages</a:t>
            </a:r>
          </a:p>
          <a:p>
            <a:r>
              <a:rPr lang="en-US" sz="1200" b="0" i="0" u="none" strike="noStrike" cap="none" dirty="0">
                <a:solidFill>
                  <a:schemeClr val="dk1"/>
                </a:solidFill>
                <a:effectLst/>
                <a:latin typeface="Franklin Gothic"/>
                <a:ea typeface="Franklin Gothic"/>
                <a:cs typeface="Franklin Gothic"/>
                <a:sym typeface="Franklin Gothic"/>
              </a:rPr>
              <a:t>First, there is room for improvement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Although I did not show you the results of our evaluation of clarity of reporting in our sample of studies, we noted that exclusion criteria are often mentioned in passing. Details about how and when exclusions are defined were often not provided. Temporality was another big area where details were sparse, particularly when it comes to defining the window for outcome ascertainment. While outcome codes were often provided, how follow up start and end was defined was frequently unclear, especially when studies reported censoring on exposure discontinuation. For these studies we often had to make assumptions about how gaps in between dispensations, early refills, and the exposure risk window were defined.  Obviously, these decisions will affect which outcomes are included.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Franklin Gothic"/>
                <a:ea typeface="Franklin Gothic"/>
                <a:cs typeface="Franklin Gothic"/>
                <a:sym typeface="Franklin Gothic"/>
              </a:rPr>
              <a:t>So one take home is that while there is a lot of focus on complex analytics, it is hard to replicate analysis results if you can’t replicate the cohort</a:t>
            </a:r>
          </a:p>
          <a:p>
            <a:pPr marL="0" lvl="0" indent="0" algn="l" rtl="0">
              <a:spcBef>
                <a:spcPts val="0"/>
              </a:spcBef>
              <a:spcAft>
                <a:spcPts val="0"/>
              </a:spcAft>
              <a:buNone/>
            </a:pPr>
            <a:endParaRPr dirty="0"/>
          </a:p>
        </p:txBody>
      </p:sp>
      <p:sp>
        <p:nvSpPr>
          <p:cNvPr id="548" name="Google Shape;54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307507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Franklin Gothic"/>
                <a:ea typeface="Franklin Gothic"/>
                <a:cs typeface="Franklin Gothic"/>
                <a:sym typeface="Franklin Gothic"/>
              </a:rPr>
              <a:t>We saw studies in our sample that had clear design flaws, and because those flawed choices were so clearly reported, we were able to replicate their results quite closely. We also had studies in our sample that may have been great studies, however because we could not tell what they did, our team had to make assumptions and those assumptions may not have lined up with the decisions the original investigators made. </a:t>
            </a:r>
          </a:p>
          <a:p>
            <a:pPr marL="0" lvl="0" indent="0" algn="l" rtl="0">
              <a:spcBef>
                <a:spcPts val="0"/>
              </a:spcBef>
              <a:spcAft>
                <a:spcPts val="0"/>
              </a:spcAft>
              <a:buNone/>
            </a:pPr>
            <a:endParaRPr lang="en-US" sz="1200" b="0" i="0" u="none" strike="noStrike" cap="none" dirty="0">
              <a:solidFill>
                <a:schemeClr val="dk1"/>
              </a:solidFill>
              <a:effectLst/>
              <a:latin typeface="Franklin Gothic"/>
              <a:sym typeface="Franklin Gothic"/>
            </a:endParaRPr>
          </a:p>
          <a:p>
            <a:pPr marL="0" lvl="0" indent="0" algn="l" rtl="0">
              <a:spcBef>
                <a:spcPts val="0"/>
              </a:spcBef>
              <a:spcAft>
                <a:spcPts val="0"/>
              </a:spcAft>
              <a:buNone/>
            </a:pPr>
            <a:r>
              <a:rPr lang="en-US" dirty="0"/>
              <a:t>As a first step, what we are trying to move toward is having unambiguous reporting about how evidence is generated, so that we are able to make the determination about validity, because without clarity about what was done, we are stuck in the bottom 2 cells of this 2x2 table, not able to differentiate the high quality studies that can help inform our decision making from the low quality studies that we want to disregard.</a:t>
            </a:r>
            <a:endParaRPr dirty="0"/>
          </a:p>
        </p:txBody>
      </p:sp>
      <p:sp>
        <p:nvSpPr>
          <p:cNvPr id="548" name="Google Shape;54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4268743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I’d like to end by quickly mentioning a few parallel efforts that are going on, all under the guiding principle of “don’t let perfect be the enemy of good”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multi-stakeholder steering group including ISPE, ISPOR Academy Health, Duke Margolis, and National Pharmaceutical Alliance are working on encouraging registration of hypothesis evaluating RWE studies to help increase transparency of the research process, focusing particularly on practical steps and logistical barriers.</a:t>
            </a:r>
          </a:p>
          <a:p>
            <a:pPr marL="0" lvl="0" indent="0" algn="l" rtl="0">
              <a:spcBef>
                <a:spcPts val="0"/>
              </a:spcBef>
              <a:spcAft>
                <a:spcPts val="0"/>
              </a:spcAft>
              <a:buNone/>
            </a:pPr>
            <a:r>
              <a:rPr lang="en-US" dirty="0"/>
              <a:t>Additionally, we are working with FDA as part of a public-private partnership on developing a structured reporting template with design visualization to try and increase clarity in reporting of study implementation.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2" name="Google Shape;56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83424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by way of background, I am a </a:t>
            </a:r>
            <a:r>
              <a:rPr lang="en-US" dirty="0" err="1"/>
              <a:t>pharmacoepidemiologist</a:t>
            </a:r>
            <a:r>
              <a:rPr lang="en-US" dirty="0"/>
              <a:t> and a lot of my work is focused on the evaluating the safety and effectiveness of drugs and other medical products. In this 2x2 table of different types of research – research that involves some sort of intervention versus being purely observational across the top and research that involves primary data collection versus secondary use of existing data on the side, my field focuses primarily on the lower right hand quadrant </a:t>
            </a:r>
          </a:p>
          <a:p>
            <a:endParaRPr lang="en-US" dirty="0"/>
          </a:p>
          <a:p>
            <a:r>
              <a:rPr lang="en-US" dirty="0"/>
              <a:t>I primarily work on generating ‘real world’ evidence using ‘real world’ data. When I say RWD, I mean routinely collected healthcare data from administrative insurance claims and electronic health records. There has been increasing interest in recent years in using RWE to support healthcare policy and decision-making, including approval of new indications for drugs that are already on the market or to support other post-approval study requirements. This interest is evidenced by recently passed legislation such as the 21</a:t>
            </a:r>
            <a:r>
              <a:rPr lang="en-US" baseline="30000" dirty="0"/>
              <a:t>st</a:t>
            </a:r>
            <a:r>
              <a:rPr lang="en-US" dirty="0"/>
              <a:t> Century Cures Act and PDUFA VI in the US and what used to be called Adaptive Pathways in the EU. </a:t>
            </a:r>
          </a:p>
          <a:p>
            <a:endParaRPr lang="en-US" dirty="0"/>
          </a:p>
          <a:p>
            <a:r>
              <a:rPr lang="en-US" dirty="0"/>
              <a:t>However because RWE is observational (does not involve randomization) and makes secondary use of data that was not collected for research purposes, it often involves many complex design and analysis decisions to minimize bias. These decisions are often not communicated clearly. This inhibits ability to reproduce findings as well as evaluate validity of the methods used to generate evidence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Franklin Gothic"/>
                <a:ea typeface="Franklin Gothic"/>
                <a:cs typeface="Franklin Gothic"/>
                <a:sym typeface="Franklin Gothic"/>
              </a:rPr>
              <a:t>4</a:t>
            </a:fld>
            <a:endParaRPr lang="en-US" sz="1200" b="0" i="0" u="none" strike="noStrike" cap="none">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1918463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Finally I’d like to thank the REPEAT Core Team</a:t>
            </a:r>
            <a:r>
              <a:rPr lang="en-US" baseline="0" dirty="0"/>
              <a:t> who has been working flat out for the past 2 years on this project.</a:t>
            </a:r>
          </a:p>
          <a:p>
            <a:pPr marL="0" lvl="0" indent="0" algn="l" rtl="0">
              <a:spcBef>
                <a:spcPts val="0"/>
              </a:spcBef>
              <a:spcAft>
                <a:spcPts val="0"/>
              </a:spcAft>
              <a:buNone/>
            </a:pPr>
            <a:r>
              <a:rPr lang="en-US" baseline="0" dirty="0"/>
              <a:t>They are an incredible group of people who have really done an incredible job.</a:t>
            </a:r>
            <a:endParaRPr dirty="0"/>
          </a:p>
        </p:txBody>
      </p:sp>
      <p:sp>
        <p:nvSpPr>
          <p:cNvPr id="573" name="Google Shape;57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565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I’d also like to</a:t>
            </a:r>
            <a:r>
              <a:rPr lang="en-US" baseline="0" dirty="0"/>
              <a:t> thank our large scientific advisory board, who has provided invaluable feedback and helped shape this project from the beginning </a:t>
            </a:r>
            <a:endParaRPr dirty="0"/>
          </a:p>
        </p:txBody>
      </p:sp>
      <p:sp>
        <p:nvSpPr>
          <p:cNvPr id="583" name="Google Shape;58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85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38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Franklin Gothic"/>
              <a:buNone/>
            </a:pPr>
            <a:r>
              <a:rPr lang="en-US" dirty="0"/>
              <a:t>So why is this important? The end goal is to be able to make an informed decision about the benefit, harm or value of a medical intervention.</a:t>
            </a:r>
          </a:p>
          <a:p>
            <a:pPr marL="0" lvl="0" indent="0" algn="l" rtl="0">
              <a:spcBef>
                <a:spcPts val="0"/>
              </a:spcBef>
              <a:spcAft>
                <a:spcPts val="0"/>
              </a:spcAft>
              <a:buClr>
                <a:schemeClr val="dk1"/>
              </a:buClr>
              <a:buSzPts val="1200"/>
              <a:buFont typeface="Franklin Gothic"/>
              <a:buNone/>
            </a:pPr>
            <a:r>
              <a:rPr lang="en-US" dirty="0"/>
              <a:t>•To do this, we need to have confidence in the scientific approach.</a:t>
            </a:r>
          </a:p>
          <a:p>
            <a:pPr marL="0" lvl="0" indent="0" algn="l" rtl="0">
              <a:spcBef>
                <a:spcPts val="0"/>
              </a:spcBef>
              <a:spcAft>
                <a:spcPts val="0"/>
              </a:spcAft>
              <a:buClr>
                <a:schemeClr val="dk1"/>
              </a:buClr>
              <a:buSzPts val="1200"/>
              <a:buFont typeface="Franklin Gothic"/>
              <a:buNone/>
            </a:pPr>
            <a:r>
              <a:rPr lang="en-US" dirty="0"/>
              <a:t>•Is it valid, is it robust, is the evidence transportable to different populations?</a:t>
            </a:r>
          </a:p>
          <a:p>
            <a:pPr marL="0" lvl="0" indent="0" algn="l" rtl="0">
              <a:spcBef>
                <a:spcPts val="0"/>
              </a:spcBef>
              <a:spcAft>
                <a:spcPts val="0"/>
              </a:spcAft>
              <a:buClr>
                <a:schemeClr val="dk1"/>
              </a:buClr>
              <a:buSzPts val="1200"/>
              <a:buFont typeface="Franklin Gothic"/>
              <a:buNone/>
            </a:pPr>
            <a:endParaRPr lang="en-US" dirty="0"/>
          </a:p>
          <a:p>
            <a:pPr marL="0" lvl="0" indent="0" algn="l" rtl="0">
              <a:spcBef>
                <a:spcPts val="0"/>
              </a:spcBef>
              <a:spcAft>
                <a:spcPts val="0"/>
              </a:spcAft>
              <a:buClr>
                <a:schemeClr val="dk1"/>
              </a:buClr>
              <a:buSzPts val="1200"/>
              <a:buFont typeface="Franklin Gothic"/>
              <a:buNone/>
            </a:pPr>
            <a:r>
              <a:rPr lang="en-US" dirty="0"/>
              <a:t>In order to have that confidence, we need to understand how the evidence was generated</a:t>
            </a:r>
          </a:p>
          <a:p>
            <a:pPr marL="0" lvl="0" indent="0" algn="l" rtl="0">
              <a:spcBef>
                <a:spcPts val="0"/>
              </a:spcBef>
              <a:spcAft>
                <a:spcPts val="0"/>
              </a:spcAft>
              <a:buClr>
                <a:schemeClr val="dk1"/>
              </a:buClr>
              <a:buSzPts val="1200"/>
              <a:buFont typeface="Franklin Gothic"/>
              <a:buNone/>
            </a:pPr>
            <a:endParaRPr lang="en-US" dirty="0"/>
          </a:p>
          <a:p>
            <a:pPr marL="0" lvl="0" indent="0" algn="l" rtl="0">
              <a:spcBef>
                <a:spcPts val="0"/>
              </a:spcBef>
              <a:spcAft>
                <a:spcPts val="0"/>
              </a:spcAft>
              <a:buClr>
                <a:schemeClr val="dk1"/>
              </a:buClr>
              <a:buSzPts val="1200"/>
              <a:buFont typeface="Franklin Gothic"/>
              <a:buNone/>
            </a:pPr>
            <a:r>
              <a:rPr lang="en-US" dirty="0"/>
              <a:t>At this foundational step, we have a hurdle to get over. Lack of clarity in reporting is a barrier to use or RWE because with high ambiguity about how the evidence was generated, we are unable to assess the validity of the methods or their relevance to the question of interest.</a:t>
            </a:r>
          </a:p>
          <a:p>
            <a:pPr marL="0" lvl="0" indent="0" algn="l" rtl="0">
              <a:spcBef>
                <a:spcPts val="0"/>
              </a:spcBef>
              <a:spcAft>
                <a:spcPts val="0"/>
              </a:spcAft>
              <a:buClr>
                <a:schemeClr val="dk1"/>
              </a:buClr>
              <a:buSzPts val="1200"/>
              <a:buFont typeface="Franklin Gothic"/>
              <a:buNone/>
            </a:pPr>
            <a:endParaRPr dirty="0"/>
          </a:p>
        </p:txBody>
      </p:sp>
    </p:spTree>
    <p:extLst>
      <p:ext uri="{BB962C8B-B14F-4D97-AF65-F5344CB8AC3E}">
        <p14:creationId xmlns:p14="http://schemas.microsoft.com/office/powerpoint/2010/main" val="114903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ranklin Gothic"/>
              <a:buNone/>
            </a:pPr>
            <a:r>
              <a:rPr lang="en-US" sz="1200" dirty="0"/>
              <a:t>Replicability is closely related to clarity of reporting. When we have clarity in reporting, when we are unambiguous about the steps taken to implement a study, then</a:t>
            </a:r>
            <a:r>
              <a:rPr lang="en-US" sz="1200" baseline="0" dirty="0"/>
              <a:t> not only</a:t>
            </a:r>
            <a:r>
              <a:rPr lang="en-US" sz="1200" dirty="0"/>
              <a:t> can we understand how the evidence was generated, we can evaluate the validity of methods and understand reasons for apparent divergence from studies that seem to be asking the same question.</a:t>
            </a:r>
          </a:p>
          <a:p>
            <a:pPr marL="0" marR="0" lvl="0" indent="0" algn="l" rtl="0">
              <a:lnSpc>
                <a:spcPct val="100000"/>
              </a:lnSpc>
              <a:spcBef>
                <a:spcPts val="0"/>
              </a:spcBef>
              <a:spcAft>
                <a:spcPts val="0"/>
              </a:spcAft>
              <a:buClr>
                <a:schemeClr val="dk1"/>
              </a:buClr>
              <a:buSzPts val="1200"/>
              <a:buFont typeface="Franklin Gothic"/>
              <a:buNone/>
            </a:pPr>
            <a:endParaRPr lang="en-US" sz="1200" dirty="0"/>
          </a:p>
          <a:p>
            <a:pPr marL="0" marR="0" lvl="0" indent="0" algn="l" rtl="0">
              <a:lnSpc>
                <a:spcPct val="100000"/>
              </a:lnSpc>
              <a:spcBef>
                <a:spcPts val="0"/>
              </a:spcBef>
              <a:spcAft>
                <a:spcPts val="0"/>
              </a:spcAft>
              <a:buClr>
                <a:schemeClr val="dk1"/>
              </a:buClr>
              <a:buSzPts val="1200"/>
              <a:buFont typeface="Franklin Gothic"/>
              <a:buNone/>
            </a:pPr>
            <a:r>
              <a:rPr lang="en-US" sz="1200" dirty="0"/>
              <a:t>The credibility of database studies has been suffering from this issue or apparent divergence between database studies that seem to be asking the same question, as well as divergence between database studies and trial, not withstanding the efficacy-effectiveness gap and differences in inclusion-exclusion criteria</a:t>
            </a:r>
          </a:p>
        </p:txBody>
      </p:sp>
      <p:sp>
        <p:nvSpPr>
          <p:cNvPr id="94" name="Google Shape;9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1320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64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11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39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0000"/>
              </a:buClr>
              <a:buSzPts val="1800"/>
              <a:buNone/>
              <a:defRPr>
                <a:latin typeface="Franklin Gothic Book" panose="020B05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36"/>
          <p:cNvSpPr txBox="1">
            <a:spLocks noGrp="1"/>
          </p:cNvSpPr>
          <p:nvPr>
            <p:ph type="body" idx="1"/>
          </p:nvPr>
        </p:nvSpPr>
        <p:spPr>
          <a:xfrm>
            <a:off x="1009651" y="1363114"/>
            <a:ext cx="10727370" cy="4901162"/>
          </a:xfrm>
          <a:prstGeom prst="rect">
            <a:avLst/>
          </a:prstGeom>
          <a:noFill/>
          <a:ln>
            <a:noFill/>
          </a:ln>
        </p:spPr>
        <p:txBody>
          <a:bodyPr spcFirstLastPara="1" wrap="square" lIns="91425" tIns="45700" rIns="91425" bIns="45700" anchor="t" anchorCtr="0">
            <a:noAutofit/>
          </a:bodyPr>
          <a:lstStyle>
            <a:lvl1pPr marL="457200" lvl="0" indent="-381000" algn="l">
              <a:spcBef>
                <a:spcPts val="450"/>
              </a:spcBef>
              <a:spcAft>
                <a:spcPts val="0"/>
              </a:spcAft>
              <a:buClr>
                <a:schemeClr val="dk1"/>
              </a:buClr>
              <a:buSzPts val="2400"/>
              <a:buFont typeface="Arial"/>
              <a:buChar char="•"/>
              <a:defRPr>
                <a:latin typeface="Franklin Gothic Book" panose="020B0503020102020204" pitchFamily="34" charset="0"/>
              </a:defRPr>
            </a:lvl1pPr>
            <a:lvl2pPr marL="914400" lvl="1" indent="-381000" algn="l">
              <a:spcBef>
                <a:spcPts val="450"/>
              </a:spcBef>
              <a:spcAft>
                <a:spcPts val="0"/>
              </a:spcAft>
              <a:buClr>
                <a:schemeClr val="dk1"/>
              </a:buClr>
              <a:buSzPts val="2400"/>
              <a:buFont typeface="Arial"/>
              <a:buChar char="•"/>
              <a:defRPr/>
            </a:lvl2pPr>
            <a:lvl3pPr marL="1371600" lvl="2" indent="-381000" algn="l">
              <a:spcBef>
                <a:spcPts val="450"/>
              </a:spcBef>
              <a:spcAft>
                <a:spcPts val="0"/>
              </a:spcAft>
              <a:buClr>
                <a:schemeClr val="dk1"/>
              </a:buClr>
              <a:buSzPts val="2400"/>
              <a:buFont typeface="Arial"/>
              <a:buChar char="•"/>
              <a:defRPr/>
            </a:lvl3pPr>
            <a:lvl4pPr marL="1828800" lvl="3" indent="-381000" algn="l">
              <a:spcBef>
                <a:spcPts val="450"/>
              </a:spcBef>
              <a:spcAft>
                <a:spcPts val="0"/>
              </a:spcAft>
              <a:buClr>
                <a:schemeClr val="dk1"/>
              </a:buClr>
              <a:buSzPts val="2400"/>
              <a:buFont typeface="Arial"/>
              <a:buChar char="•"/>
              <a:defRPr/>
            </a:lvl4pPr>
            <a:lvl5pPr marL="2286000" lvl="4" indent="-381000" algn="l">
              <a:spcBef>
                <a:spcPts val="450"/>
              </a:spcBef>
              <a:spcAft>
                <a:spcPts val="0"/>
              </a:spcAft>
              <a:buClr>
                <a:schemeClr val="dk1"/>
              </a:buClr>
              <a:buSzPts val="2400"/>
              <a:buFont typeface="Arial"/>
              <a:buChar char="•"/>
              <a:defRPr/>
            </a:lvl5pPr>
            <a:lvl6pPr marL="2743200" lvl="5" indent="-342900" algn="l">
              <a:spcBef>
                <a:spcPts val="45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7" name="Google Shape;27;p36"/>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ftr" idx="11"/>
          </p:nvPr>
        </p:nvSpPr>
        <p:spPr>
          <a:xfrm>
            <a:off x="6335487" y="6390857"/>
            <a:ext cx="540153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latin typeface="Franklin Gothic Book" panose="020B05030201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450"/>
              </a:spcBef>
              <a:spcAft>
                <a:spcPts val="0"/>
              </a:spcAft>
              <a:buClr>
                <a:srgbClr val="888888"/>
              </a:buClr>
              <a:buSzPts val="2400"/>
              <a:buNone/>
              <a:defRPr>
                <a:solidFill>
                  <a:srgbClr val="888888"/>
                </a:solidFill>
              </a:defRPr>
            </a:lvl1pPr>
            <a:lvl2pPr lvl="1" algn="ctr">
              <a:spcBef>
                <a:spcPts val="450"/>
              </a:spcBef>
              <a:spcAft>
                <a:spcPts val="0"/>
              </a:spcAft>
              <a:buClr>
                <a:srgbClr val="888888"/>
              </a:buClr>
              <a:buSzPts val="2400"/>
              <a:buNone/>
              <a:defRPr>
                <a:solidFill>
                  <a:srgbClr val="888888"/>
                </a:solidFill>
              </a:defRPr>
            </a:lvl2pPr>
            <a:lvl3pPr lvl="2" algn="ctr">
              <a:spcBef>
                <a:spcPts val="450"/>
              </a:spcBef>
              <a:spcAft>
                <a:spcPts val="0"/>
              </a:spcAft>
              <a:buClr>
                <a:srgbClr val="888888"/>
              </a:buClr>
              <a:buSzPts val="2400"/>
              <a:buNone/>
              <a:defRPr>
                <a:solidFill>
                  <a:srgbClr val="888888"/>
                </a:solidFill>
              </a:defRPr>
            </a:lvl3pPr>
            <a:lvl4pPr lvl="3" algn="ctr">
              <a:spcBef>
                <a:spcPts val="450"/>
              </a:spcBef>
              <a:spcAft>
                <a:spcPts val="0"/>
              </a:spcAft>
              <a:buClr>
                <a:srgbClr val="888888"/>
              </a:buClr>
              <a:buSzPts val="2400"/>
              <a:buNone/>
              <a:defRPr>
                <a:solidFill>
                  <a:srgbClr val="888888"/>
                </a:solidFill>
              </a:defRPr>
            </a:lvl4pPr>
            <a:lvl5pPr lvl="4" algn="ctr">
              <a:spcBef>
                <a:spcPts val="450"/>
              </a:spcBef>
              <a:spcAft>
                <a:spcPts val="0"/>
              </a:spcAft>
              <a:buClr>
                <a:srgbClr val="888888"/>
              </a:buClr>
              <a:buSzPts val="2400"/>
              <a:buNone/>
              <a:defRPr>
                <a:solidFill>
                  <a:srgbClr val="888888"/>
                </a:solidFill>
              </a:defRPr>
            </a:lvl5pPr>
            <a:lvl6pPr lvl="5" algn="ctr">
              <a:spcBef>
                <a:spcPts val="45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1" name="Google Shape;21;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 name="Google Shape;22;p35"/>
          <p:cNvSpPr txBox="1">
            <a:spLocks noGrp="1"/>
          </p:cNvSpPr>
          <p:nvPr>
            <p:ph type="ftr" idx="11"/>
          </p:nvPr>
        </p:nvSpPr>
        <p:spPr>
          <a:xfrm>
            <a:off x="6335487" y="6390857"/>
            <a:ext cx="540153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col Text with Subhead">
  <p:cSld name="1-col Text with Subhead">
    <p:bg>
      <p:bgPr>
        <a:solidFill>
          <a:schemeClr val="lt1"/>
        </a:solidFill>
        <a:effectLst/>
      </p:bgPr>
    </p:bg>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609601" y="512065"/>
            <a:ext cx="10412000" cy="644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Arial"/>
              <a:buNone/>
              <a:defRPr sz="4800" u="sng">
                <a:solidFill>
                  <a:schemeClr val="dk1"/>
                </a:solidFill>
                <a:latin typeface="Franklin Gothic Book" panose="020B05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37"/>
          <p:cNvSpPr txBox="1">
            <a:spLocks noGrp="1"/>
          </p:cNvSpPr>
          <p:nvPr>
            <p:ph type="body" idx="1"/>
          </p:nvPr>
        </p:nvSpPr>
        <p:spPr>
          <a:xfrm>
            <a:off x="609601" y="2106471"/>
            <a:ext cx="10412000" cy="4052400"/>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1000"/>
              </a:spcBef>
              <a:spcAft>
                <a:spcPts val="0"/>
              </a:spcAft>
              <a:buClr>
                <a:schemeClr val="dk1"/>
              </a:buClr>
              <a:buSzPts val="1400"/>
              <a:buChar char="•"/>
              <a:defRPr sz="1867">
                <a:latin typeface="Franklin Gothic Book" panose="020B0503020102020204" pitchFamily="34" charset="0"/>
              </a:defRPr>
            </a:lvl1pPr>
            <a:lvl2pPr marL="914400" lvl="1" indent="-317500" algn="l">
              <a:lnSpc>
                <a:spcPct val="90000"/>
              </a:lnSpc>
              <a:spcBef>
                <a:spcPts val="500"/>
              </a:spcBef>
              <a:spcAft>
                <a:spcPts val="0"/>
              </a:spcAft>
              <a:buClr>
                <a:schemeClr val="dk1"/>
              </a:buClr>
              <a:buSzPts val="1400"/>
              <a:buChar char="–"/>
              <a:defRPr sz="1867"/>
            </a:lvl2pPr>
            <a:lvl3pPr marL="1371600" lvl="2" indent="-317500" algn="l">
              <a:lnSpc>
                <a:spcPct val="90000"/>
              </a:lnSpc>
              <a:spcBef>
                <a:spcPts val="500"/>
              </a:spcBef>
              <a:spcAft>
                <a:spcPts val="0"/>
              </a:spcAft>
              <a:buClr>
                <a:schemeClr val="dk1"/>
              </a:buClr>
              <a:buSzPts val="1400"/>
              <a:buChar char="•"/>
              <a:defRPr sz="1867"/>
            </a:lvl3pPr>
            <a:lvl4pPr marL="1828800" lvl="3" indent="-317500" algn="l">
              <a:lnSpc>
                <a:spcPct val="90000"/>
              </a:lnSpc>
              <a:spcBef>
                <a:spcPts val="500"/>
              </a:spcBef>
              <a:spcAft>
                <a:spcPts val="0"/>
              </a:spcAft>
              <a:buClr>
                <a:schemeClr val="dk1"/>
              </a:buClr>
              <a:buSzPts val="1400"/>
              <a:buChar char="–"/>
              <a:defRPr sz="1867"/>
            </a:lvl4pPr>
            <a:lvl5pPr marL="2286000" lvl="4" indent="-317500" algn="l">
              <a:lnSpc>
                <a:spcPct val="90000"/>
              </a:lnSpc>
              <a:spcBef>
                <a:spcPts val="500"/>
              </a:spcBef>
              <a:spcAft>
                <a:spcPts val="0"/>
              </a:spcAft>
              <a:buClr>
                <a:schemeClr val="dk1"/>
              </a:buClr>
              <a:buSzPts val="1400"/>
              <a:buChar char="•"/>
              <a:defRPr sz="1867"/>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37"/>
          <p:cNvSpPr txBox="1">
            <a:spLocks noGrp="1"/>
          </p:cNvSpPr>
          <p:nvPr>
            <p:ph type="sldNum" idx="12"/>
          </p:nvPr>
        </p:nvSpPr>
        <p:spPr>
          <a:xfrm>
            <a:off x="307401" y="6456400"/>
            <a:ext cx="256400" cy="254800"/>
          </a:xfrm>
          <a:prstGeom prst="rect">
            <a:avLst/>
          </a:prstGeom>
          <a:noFill/>
          <a:ln>
            <a:noFill/>
          </a:ln>
        </p:spPr>
        <p:txBody>
          <a:bodyPr spcFirstLastPara="1" wrap="square" lIns="0" tIns="0" rIns="0" bIns="0" anchor="t" anchorCtr="0">
            <a:noAutofit/>
          </a:bodyPr>
          <a:lstStyle>
            <a:lvl1pPr marL="0" lvl="0"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1pPr>
            <a:lvl2pPr marL="0" lvl="1"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2pPr>
            <a:lvl3pPr marL="0" lvl="2"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3pPr>
            <a:lvl4pPr marL="0" lvl="3"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4pPr>
            <a:lvl5pPr marL="0" lvl="4"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5pPr>
            <a:lvl6pPr marL="0" lvl="5"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6pPr>
            <a:lvl7pPr marL="0" lvl="6"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7pPr>
            <a:lvl8pPr marL="0" lvl="7"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8pPr>
            <a:lvl9pPr marL="0" lvl="8" indent="0" algn="l">
              <a:spcBef>
                <a:spcPts val="0"/>
              </a:spcBef>
              <a:buClr>
                <a:srgbClr val="BFBFBF"/>
              </a:buClr>
              <a:buSzPts val="1400"/>
              <a:buFont typeface="Libre Franklin"/>
              <a:buNone/>
              <a:defRPr sz="1400">
                <a:solidFill>
                  <a:srgbClr val="BFBFB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7"/>
          <p:cNvSpPr txBox="1">
            <a:spLocks noGrp="1"/>
          </p:cNvSpPr>
          <p:nvPr>
            <p:ph type="body" idx="2"/>
          </p:nvPr>
        </p:nvSpPr>
        <p:spPr>
          <a:xfrm>
            <a:off x="609599" y="1316323"/>
            <a:ext cx="10412000" cy="384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2400" b="1">
                <a:latin typeface="Franklin Gothic" panose="020B060402020202020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38"/>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0000"/>
              </a:buClr>
              <a:buSzPts val="1800"/>
              <a:buNone/>
              <a:defRPr>
                <a:latin typeface="Franklin Gothic Book" panose="020B05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38"/>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38"/>
          <p:cNvSpPr txBox="1">
            <a:spLocks noGrp="1"/>
          </p:cNvSpPr>
          <p:nvPr>
            <p:ph type="ftr" idx="11"/>
          </p:nvPr>
        </p:nvSpPr>
        <p:spPr>
          <a:xfrm>
            <a:off x="6335487" y="6390857"/>
            <a:ext cx="540153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39"/>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0000"/>
              </a:buClr>
              <a:buSzPts val="1800"/>
              <a:buNone/>
              <a:defRPr>
                <a:latin typeface="Franklin Gothic Book" panose="020B05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39"/>
          <p:cNvSpPr txBox="1">
            <a:spLocks noGrp="1"/>
          </p:cNvSpPr>
          <p:nvPr>
            <p:ph type="body" idx="1"/>
          </p:nvPr>
        </p:nvSpPr>
        <p:spPr>
          <a:xfrm>
            <a:off x="1009649" y="1449605"/>
            <a:ext cx="5218623" cy="4676561"/>
          </a:xfrm>
          <a:prstGeom prst="rect">
            <a:avLst/>
          </a:prstGeom>
          <a:noFill/>
          <a:ln>
            <a:noFill/>
          </a:ln>
        </p:spPr>
        <p:txBody>
          <a:bodyPr spcFirstLastPara="1" wrap="square" lIns="91425" tIns="45700" rIns="91425" bIns="45700" anchor="t" anchorCtr="0">
            <a:noAutofit/>
          </a:bodyPr>
          <a:lstStyle>
            <a:lvl1pPr marL="457200" lvl="0" indent="-342900" algn="l">
              <a:spcBef>
                <a:spcPts val="450"/>
              </a:spcBef>
              <a:spcAft>
                <a:spcPts val="0"/>
              </a:spcAft>
              <a:buClr>
                <a:schemeClr val="dk1"/>
              </a:buClr>
              <a:buSzPts val="1800"/>
              <a:buFont typeface="Arial"/>
              <a:buChar char="•"/>
              <a:defRPr sz="1800"/>
            </a:lvl1pPr>
            <a:lvl2pPr marL="914400" lvl="1" indent="-342900" algn="l">
              <a:spcBef>
                <a:spcPts val="450"/>
              </a:spcBef>
              <a:spcAft>
                <a:spcPts val="0"/>
              </a:spcAft>
              <a:buClr>
                <a:schemeClr val="dk1"/>
              </a:buClr>
              <a:buSzPts val="1800"/>
              <a:buFont typeface="Arial"/>
              <a:buChar char="•"/>
              <a:defRPr sz="1800"/>
            </a:lvl2pPr>
            <a:lvl3pPr marL="1371600" lvl="2" indent="-342900" algn="l">
              <a:spcBef>
                <a:spcPts val="450"/>
              </a:spcBef>
              <a:spcAft>
                <a:spcPts val="0"/>
              </a:spcAft>
              <a:buClr>
                <a:schemeClr val="dk1"/>
              </a:buClr>
              <a:buSzPts val="1800"/>
              <a:buFont typeface="Arial"/>
              <a:buChar char="•"/>
              <a:defRPr sz="1800"/>
            </a:lvl3pPr>
            <a:lvl4pPr marL="1828800" lvl="3" indent="-342900" algn="l">
              <a:spcBef>
                <a:spcPts val="450"/>
              </a:spcBef>
              <a:spcAft>
                <a:spcPts val="0"/>
              </a:spcAft>
              <a:buClr>
                <a:schemeClr val="dk1"/>
              </a:buClr>
              <a:buSzPts val="1800"/>
              <a:buFont typeface="Arial"/>
              <a:buChar char="•"/>
              <a:defRPr sz="1800"/>
            </a:lvl4pPr>
            <a:lvl5pPr marL="2286000" lvl="4" indent="-342900" algn="l">
              <a:spcBef>
                <a:spcPts val="450"/>
              </a:spcBef>
              <a:spcAft>
                <a:spcPts val="0"/>
              </a:spcAft>
              <a:buClr>
                <a:schemeClr val="dk1"/>
              </a:buClr>
              <a:buSzPts val="1800"/>
              <a:buFont typeface="Arial"/>
              <a:buChar char="•"/>
              <a:defRPr sz="1800"/>
            </a:lvl5pPr>
            <a:lvl6pPr marL="2743200" lvl="5" indent="-314325" algn="l">
              <a:spcBef>
                <a:spcPts val="45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41" name="Google Shape;41;p39"/>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39"/>
          <p:cNvSpPr txBox="1">
            <a:spLocks noGrp="1"/>
          </p:cNvSpPr>
          <p:nvPr>
            <p:ph type="body" idx="2"/>
          </p:nvPr>
        </p:nvSpPr>
        <p:spPr>
          <a:xfrm>
            <a:off x="6521571" y="1449603"/>
            <a:ext cx="5215450" cy="4676561"/>
          </a:xfrm>
          <a:prstGeom prst="rect">
            <a:avLst/>
          </a:prstGeom>
          <a:noFill/>
          <a:ln>
            <a:noFill/>
          </a:ln>
        </p:spPr>
        <p:txBody>
          <a:bodyPr spcFirstLastPara="1" wrap="square" lIns="91425" tIns="45700" rIns="91425" bIns="45700" anchor="t" anchorCtr="0">
            <a:noAutofit/>
          </a:bodyPr>
          <a:lstStyle>
            <a:lvl1pPr marL="457200" lvl="0" indent="-342900" algn="l">
              <a:spcBef>
                <a:spcPts val="450"/>
              </a:spcBef>
              <a:spcAft>
                <a:spcPts val="0"/>
              </a:spcAft>
              <a:buClr>
                <a:schemeClr val="dk1"/>
              </a:buClr>
              <a:buSzPts val="1800"/>
              <a:buFont typeface="Arial"/>
              <a:buChar char="•"/>
              <a:defRPr sz="1800"/>
            </a:lvl1pPr>
            <a:lvl2pPr marL="914400" lvl="1" indent="-342900" algn="l">
              <a:spcBef>
                <a:spcPts val="450"/>
              </a:spcBef>
              <a:spcAft>
                <a:spcPts val="0"/>
              </a:spcAft>
              <a:buClr>
                <a:schemeClr val="dk1"/>
              </a:buClr>
              <a:buSzPts val="1800"/>
              <a:buFont typeface="Arial"/>
              <a:buChar char="•"/>
              <a:defRPr sz="1800"/>
            </a:lvl2pPr>
            <a:lvl3pPr marL="1371600" lvl="2" indent="-342900" algn="l">
              <a:spcBef>
                <a:spcPts val="450"/>
              </a:spcBef>
              <a:spcAft>
                <a:spcPts val="0"/>
              </a:spcAft>
              <a:buClr>
                <a:schemeClr val="dk1"/>
              </a:buClr>
              <a:buSzPts val="1800"/>
              <a:buFont typeface="Arial"/>
              <a:buChar char="•"/>
              <a:defRPr sz="1800"/>
            </a:lvl3pPr>
            <a:lvl4pPr marL="1828800" lvl="3" indent="-342900" algn="l">
              <a:spcBef>
                <a:spcPts val="450"/>
              </a:spcBef>
              <a:spcAft>
                <a:spcPts val="0"/>
              </a:spcAft>
              <a:buClr>
                <a:schemeClr val="dk1"/>
              </a:buClr>
              <a:buSzPts val="1800"/>
              <a:buFont typeface="Arial"/>
              <a:buChar char="•"/>
              <a:defRPr sz="1800"/>
            </a:lvl4pPr>
            <a:lvl5pPr marL="2286000" lvl="4" indent="-342900" algn="l">
              <a:spcBef>
                <a:spcPts val="450"/>
              </a:spcBef>
              <a:spcAft>
                <a:spcPts val="0"/>
              </a:spcAft>
              <a:buClr>
                <a:schemeClr val="dk1"/>
              </a:buClr>
              <a:buSzPts val="1800"/>
              <a:buFont typeface="Arial"/>
              <a:buChar char="•"/>
              <a:defRPr sz="1800"/>
            </a:lvl5pPr>
            <a:lvl6pPr marL="2743200" lvl="5" indent="-314325" algn="l">
              <a:spcBef>
                <a:spcPts val="45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43" name="Google Shape;43;p39"/>
          <p:cNvSpPr txBox="1">
            <a:spLocks noGrp="1"/>
          </p:cNvSpPr>
          <p:nvPr>
            <p:ph type="ftr" idx="11"/>
          </p:nvPr>
        </p:nvSpPr>
        <p:spPr>
          <a:xfrm>
            <a:off x="6335487" y="6390857"/>
            <a:ext cx="540153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40"/>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40"/>
          <p:cNvSpPr txBox="1">
            <a:spLocks noGrp="1"/>
          </p:cNvSpPr>
          <p:nvPr>
            <p:ph type="ftr" idx="11"/>
          </p:nvPr>
        </p:nvSpPr>
        <p:spPr>
          <a:xfrm>
            <a:off x="6335487" y="6390857"/>
            <a:ext cx="540153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7"/>
        <p:cNvGrpSpPr/>
        <p:nvPr/>
      </p:nvGrpSpPr>
      <p:grpSpPr>
        <a:xfrm>
          <a:off x="0" y="0"/>
          <a:ext cx="0" cy="0"/>
          <a:chOff x="0" y="0"/>
          <a:chExt cx="0" cy="0"/>
        </a:xfrm>
      </p:grpSpPr>
      <p:sp>
        <p:nvSpPr>
          <p:cNvPr id="48" name="Google Shape;48;p41"/>
          <p:cNvSpPr/>
          <p:nvPr/>
        </p:nvSpPr>
        <p:spPr>
          <a:xfrm>
            <a:off x="658335" y="0"/>
            <a:ext cx="11533665"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9" name="Google Shape;49;p41"/>
          <p:cNvSpPr txBox="1">
            <a:spLocks noGrp="1"/>
          </p:cNvSpPr>
          <p:nvPr>
            <p:ph type="ctrTitle"/>
          </p:nvPr>
        </p:nvSpPr>
        <p:spPr>
          <a:xfrm>
            <a:off x="985066" y="2160560"/>
            <a:ext cx="10559234" cy="34293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Libre Franklin"/>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1"/>
          <p:cNvSpPr txBox="1">
            <a:spLocks noGrp="1"/>
          </p:cNvSpPr>
          <p:nvPr>
            <p:ph type="ftr" idx="11"/>
          </p:nvPr>
        </p:nvSpPr>
        <p:spPr>
          <a:xfrm>
            <a:off x="985064" y="6372103"/>
            <a:ext cx="75166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6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1"/>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Google Shape;10;p34"/>
          <p:cNvGraphicFramePr/>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63" r:id="rId10" imgW="2116" imgH="1587" progId="TCLayout.ActiveDocument.1">
                  <p:embed/>
                </p:oleObj>
              </mc:Choice>
              <mc:Fallback>
                <p:oleObj r:id="rId10" imgW="2116" imgH="1587" progId="TCLayout.ActiveDocument.1">
                  <p:embed/>
                  <p:pic>
                    <p:nvPicPr>
                      <p:cNvPr id="10" name="Google Shape;10;p34"/>
                      <p:cNvPicPr preferRelativeResize="0"/>
                      <p:nvPr/>
                    </p:nvPicPr>
                    <p:blipFill rotWithShape="1">
                      <a:blip r:embed="rId11">
                        <a:alphaModFix/>
                      </a:blip>
                      <a:srcRect/>
                      <a:stretch/>
                    </p:blipFill>
                    <p:spPr>
                      <a:xfrm>
                        <a:off x="2119" y="1591"/>
                        <a:ext cx="2116" cy="1587"/>
                      </a:xfrm>
                      <a:prstGeom prst="rect">
                        <a:avLst/>
                      </a:prstGeom>
                      <a:noFill/>
                      <a:ln>
                        <a:noFill/>
                      </a:ln>
                    </p:spPr>
                  </p:pic>
                </p:oleObj>
              </mc:Fallback>
            </mc:AlternateContent>
          </a:graphicData>
        </a:graphic>
      </p:graphicFrame>
      <p:sp>
        <p:nvSpPr>
          <p:cNvPr id="11" name="Google Shape;11;p34"/>
          <p:cNvSpPr txBox="1">
            <a:spLocks noGrp="1"/>
          </p:cNvSpPr>
          <p:nvPr>
            <p:ph type="body" idx="1"/>
          </p:nvPr>
        </p:nvSpPr>
        <p:spPr>
          <a:xfrm>
            <a:off x="1009651" y="1363114"/>
            <a:ext cx="10727370" cy="490116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5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1pPr>
            <a:lvl2pPr marL="914400" marR="0" lvl="1" indent="-381000" algn="l" rtl="0">
              <a:spcBef>
                <a:spcPts val="45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81000" algn="l" rtl="0">
              <a:spcBef>
                <a:spcPts val="45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3pPr>
            <a:lvl4pPr marL="1828800" marR="0" lvl="3" indent="-381000" algn="l" rtl="0">
              <a:spcBef>
                <a:spcPts val="45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4pPr>
            <a:lvl5pPr marL="2286000" marR="0" lvl="4" indent="-381000" algn="l" rtl="0">
              <a:spcBef>
                <a:spcPts val="45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5pPr>
            <a:lvl6pPr marL="2743200" marR="0" lvl="5" indent="-323850" algn="l" rtl="0">
              <a:spcBef>
                <a:spcPts val="45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9pPr>
          </a:lstStyle>
          <a:p>
            <a:endParaRPr dirty="0"/>
          </a:p>
        </p:txBody>
      </p:sp>
      <p:sp>
        <p:nvSpPr>
          <p:cNvPr id="12" name="Google Shape;12;p34"/>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000"/>
              <a:buFont typeface="Libre Franklin"/>
              <a:buNone/>
              <a:defRPr sz="3000" b="0" i="0" u="none" strike="noStrike" cap="none">
                <a:solidFill>
                  <a:srgbClr val="000000"/>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Click to add title</a:t>
            </a:r>
            <a:endParaRPr dirty="0"/>
          </a:p>
        </p:txBody>
      </p:sp>
      <p:sp>
        <p:nvSpPr>
          <p:cNvPr id="13" name="Google Shape;13;p34"/>
          <p:cNvSpPr/>
          <p:nvPr/>
        </p:nvSpPr>
        <p:spPr>
          <a:xfrm>
            <a:off x="0" y="0"/>
            <a:ext cx="645635" cy="6858000"/>
          </a:xfrm>
          <a:prstGeom prst="rect">
            <a:avLst/>
          </a:prstGeom>
          <a:gradFill>
            <a:gsLst>
              <a:gs pos="0">
                <a:srgbClr val="B7CCE4"/>
              </a:gs>
              <a:gs pos="77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 name="Google Shape;14;p34"/>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BFBFBF"/>
                </a:solidFill>
                <a:latin typeface="Libre Franklin"/>
                <a:ea typeface="Libre Franklin"/>
                <a:cs typeface="Libre Franklin"/>
                <a:sym typeface="Libre Franklin"/>
              </a:defRPr>
            </a:lvl1pPr>
            <a:lvl2pPr marL="0" marR="0" lvl="1" indent="0" algn="ctr" rtl="0">
              <a:spcBef>
                <a:spcPts val="0"/>
              </a:spcBef>
              <a:buNone/>
              <a:defRPr sz="1400" b="0" i="0" u="none" strike="noStrike" cap="none">
                <a:solidFill>
                  <a:srgbClr val="BFBFBF"/>
                </a:solidFill>
                <a:latin typeface="Libre Franklin"/>
                <a:ea typeface="Libre Franklin"/>
                <a:cs typeface="Libre Franklin"/>
                <a:sym typeface="Libre Franklin"/>
              </a:defRPr>
            </a:lvl2pPr>
            <a:lvl3pPr marL="0" marR="0" lvl="2" indent="0" algn="ctr" rtl="0">
              <a:spcBef>
                <a:spcPts val="0"/>
              </a:spcBef>
              <a:buNone/>
              <a:defRPr sz="1400" b="0" i="0" u="none" strike="noStrike" cap="none">
                <a:solidFill>
                  <a:srgbClr val="BFBFBF"/>
                </a:solidFill>
                <a:latin typeface="Libre Franklin"/>
                <a:ea typeface="Libre Franklin"/>
                <a:cs typeface="Libre Franklin"/>
                <a:sym typeface="Libre Franklin"/>
              </a:defRPr>
            </a:lvl3pPr>
            <a:lvl4pPr marL="0" marR="0" lvl="3" indent="0" algn="ctr" rtl="0">
              <a:spcBef>
                <a:spcPts val="0"/>
              </a:spcBef>
              <a:buNone/>
              <a:defRPr sz="1400" b="0" i="0" u="none" strike="noStrike" cap="none">
                <a:solidFill>
                  <a:srgbClr val="BFBFBF"/>
                </a:solidFill>
                <a:latin typeface="Libre Franklin"/>
                <a:ea typeface="Libre Franklin"/>
                <a:cs typeface="Libre Franklin"/>
                <a:sym typeface="Libre Franklin"/>
              </a:defRPr>
            </a:lvl4pPr>
            <a:lvl5pPr marL="0" marR="0" lvl="4" indent="0" algn="ctr" rtl="0">
              <a:spcBef>
                <a:spcPts val="0"/>
              </a:spcBef>
              <a:buNone/>
              <a:defRPr sz="1400" b="0" i="0" u="none" strike="noStrike" cap="none">
                <a:solidFill>
                  <a:srgbClr val="BFBFBF"/>
                </a:solidFill>
                <a:latin typeface="Libre Franklin"/>
                <a:ea typeface="Libre Franklin"/>
                <a:cs typeface="Libre Franklin"/>
                <a:sym typeface="Libre Franklin"/>
              </a:defRPr>
            </a:lvl5pPr>
            <a:lvl6pPr marL="0" marR="0" lvl="5" indent="0" algn="ctr" rtl="0">
              <a:spcBef>
                <a:spcPts val="0"/>
              </a:spcBef>
              <a:buNone/>
              <a:defRPr sz="1400" b="0" i="0" u="none" strike="noStrike" cap="none">
                <a:solidFill>
                  <a:srgbClr val="BFBFBF"/>
                </a:solidFill>
                <a:latin typeface="Libre Franklin"/>
                <a:ea typeface="Libre Franklin"/>
                <a:cs typeface="Libre Franklin"/>
                <a:sym typeface="Libre Franklin"/>
              </a:defRPr>
            </a:lvl6pPr>
            <a:lvl7pPr marL="0" marR="0" lvl="6" indent="0" algn="ctr" rtl="0">
              <a:spcBef>
                <a:spcPts val="0"/>
              </a:spcBef>
              <a:buNone/>
              <a:defRPr sz="1400" b="0" i="0" u="none" strike="noStrike" cap="none">
                <a:solidFill>
                  <a:srgbClr val="BFBFBF"/>
                </a:solidFill>
                <a:latin typeface="Libre Franklin"/>
                <a:ea typeface="Libre Franklin"/>
                <a:cs typeface="Libre Franklin"/>
                <a:sym typeface="Libre Franklin"/>
              </a:defRPr>
            </a:lvl7pPr>
            <a:lvl8pPr marL="0" marR="0" lvl="7" indent="0" algn="ctr" rtl="0">
              <a:spcBef>
                <a:spcPts val="0"/>
              </a:spcBef>
              <a:buNone/>
              <a:defRPr sz="1400" b="0" i="0" u="none" strike="noStrike" cap="none">
                <a:solidFill>
                  <a:srgbClr val="BFBFBF"/>
                </a:solidFill>
                <a:latin typeface="Libre Franklin"/>
                <a:ea typeface="Libre Franklin"/>
                <a:cs typeface="Libre Franklin"/>
                <a:sym typeface="Libre Franklin"/>
              </a:defRPr>
            </a:lvl8pPr>
            <a:lvl9pPr marL="0" marR="0" lvl="8" indent="0" algn="ctr" rtl="0">
              <a:spcBef>
                <a:spcPts val="0"/>
              </a:spcBef>
              <a:buNone/>
              <a:defRPr sz="1400" b="0" i="0" u="none" strike="noStrike" cap="none">
                <a:solidFill>
                  <a:srgbClr val="BFBFB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34"/>
          <p:cNvSpPr txBox="1">
            <a:spLocks noGrp="1"/>
          </p:cNvSpPr>
          <p:nvPr>
            <p:ph type="ftr" idx="11"/>
          </p:nvPr>
        </p:nvSpPr>
        <p:spPr>
          <a:xfrm>
            <a:off x="6335487" y="6390857"/>
            <a:ext cx="540153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F7F7F"/>
                </a:solidFill>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pic>
        <p:nvPicPr>
          <p:cNvPr id="16" name="Google Shape;16;p34"/>
          <p:cNvPicPr preferRelativeResize="0"/>
          <p:nvPr/>
        </p:nvPicPr>
        <p:blipFill rotWithShape="1">
          <a:blip r:embed="rId12">
            <a:alphaModFix/>
          </a:blip>
          <a:srcRect/>
          <a:stretch/>
        </p:blipFill>
        <p:spPr>
          <a:xfrm>
            <a:off x="72936" y="141836"/>
            <a:ext cx="527965" cy="614267"/>
          </a:xfrm>
          <a:prstGeom prst="rect">
            <a:avLst/>
          </a:prstGeom>
          <a:noFill/>
          <a:ln>
            <a:noFill/>
          </a:ln>
        </p:spPr>
      </p:pic>
      <p:pic>
        <p:nvPicPr>
          <p:cNvPr id="17" name="Google Shape;17;p34"/>
          <p:cNvPicPr preferRelativeResize="0"/>
          <p:nvPr/>
        </p:nvPicPr>
        <p:blipFill rotWithShape="1">
          <a:blip r:embed="rId13">
            <a:alphaModFix/>
          </a:blip>
          <a:srcRect/>
          <a:stretch/>
        </p:blipFill>
        <p:spPr>
          <a:xfrm>
            <a:off x="74087" y="840882"/>
            <a:ext cx="526813" cy="6378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Book" panose="020B0503020102020204" pitchFamily="34" charset="0"/>
          <a:ea typeface="Franklin Gothic Book" panose="020B05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Book" panose="020B0503020102020204" pitchFamily="34" charset="0"/>
          <a:ea typeface="Franklin Gothic Book" panose="020B05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swang1@bwh.harvard.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 descr="C:\Users\svw2\AppData\Local\Microsoft\Windows\Temporary Internet Files\Content.Outlook\7YLB4W2H\repeat_website_header.jpg"/>
          <p:cNvPicPr preferRelativeResize="0"/>
          <p:nvPr/>
        </p:nvPicPr>
        <p:blipFill rotWithShape="1">
          <a:blip r:embed="rId3">
            <a:alphaModFix/>
          </a:blip>
          <a:srcRect l="23457" t="-1" r="12857" b="24474"/>
          <a:stretch/>
        </p:blipFill>
        <p:spPr>
          <a:xfrm>
            <a:off x="0" y="1"/>
            <a:ext cx="12192000" cy="6859001"/>
          </a:xfrm>
          <a:prstGeom prst="rect">
            <a:avLst/>
          </a:prstGeom>
          <a:noFill/>
          <a:ln>
            <a:noFill/>
          </a:ln>
        </p:spPr>
      </p:pic>
      <p:sp>
        <p:nvSpPr>
          <p:cNvPr id="57" name="Google Shape;57;p1"/>
          <p:cNvSpPr txBox="1">
            <a:spLocks noGrp="1"/>
          </p:cNvSpPr>
          <p:nvPr>
            <p:ph type="subTitle" idx="1"/>
          </p:nvPr>
        </p:nvSpPr>
        <p:spPr>
          <a:xfrm>
            <a:off x="1433007" y="2569682"/>
            <a:ext cx="10235822" cy="1752600"/>
          </a:xfrm>
          <a:prstGeom prst="rect">
            <a:avLst/>
          </a:prstGeom>
          <a:noFill/>
          <a:ln>
            <a:noFill/>
          </a:ln>
        </p:spPr>
        <p:txBody>
          <a:bodyPr spcFirstLastPara="1" wrap="square" lIns="91425" tIns="45700" rIns="91425" bIns="45700" anchor="t" anchorCtr="0">
            <a:noAutofit/>
          </a:bodyPr>
          <a:lstStyle/>
          <a:p>
            <a:pPr marL="0" lvl="0" indent="0" algn="ctr" rtl="0">
              <a:spcBef>
                <a:spcPts val="900"/>
              </a:spcBef>
              <a:spcAft>
                <a:spcPts val="0"/>
              </a:spcAft>
              <a:buClr>
                <a:srgbClr val="888888"/>
              </a:buClr>
              <a:buSzPts val="2400"/>
              <a:buNone/>
            </a:pPr>
            <a:r>
              <a:rPr lang="en-US" sz="3200" b="1" dirty="0" smtClean="0">
                <a:solidFill>
                  <a:srgbClr val="002060"/>
                </a:solidFill>
                <a:latin typeface="Franklin Gothic Book" panose="020B0503020102020204" pitchFamily="34" charset="0"/>
              </a:rPr>
              <a:t>Shirley Wang PhD, </a:t>
            </a:r>
            <a:r>
              <a:rPr lang="en-US" sz="3200" b="1" dirty="0" err="1" smtClean="0">
                <a:solidFill>
                  <a:srgbClr val="002060"/>
                </a:solidFill>
                <a:latin typeface="Franklin Gothic Book" panose="020B0503020102020204" pitchFamily="34" charset="0"/>
              </a:rPr>
              <a:t>ScM</a:t>
            </a:r>
            <a:endParaRPr lang="en-US" sz="3200" b="1" dirty="0" smtClean="0">
              <a:solidFill>
                <a:srgbClr val="002060"/>
              </a:solidFill>
              <a:latin typeface="Franklin Gothic Book" panose="020B0503020102020204" pitchFamily="34" charset="0"/>
            </a:endParaRPr>
          </a:p>
          <a:p>
            <a:pPr marL="0" lvl="0" indent="0" algn="ctr" rtl="0">
              <a:spcBef>
                <a:spcPts val="900"/>
              </a:spcBef>
              <a:spcAft>
                <a:spcPts val="0"/>
              </a:spcAft>
              <a:buClr>
                <a:srgbClr val="888888"/>
              </a:buClr>
              <a:buSzPts val="2400"/>
              <a:buNone/>
            </a:pPr>
            <a:r>
              <a:rPr lang="en-US" sz="1800" b="1" dirty="0" smtClean="0">
                <a:solidFill>
                  <a:srgbClr val="002060"/>
                </a:solidFill>
                <a:latin typeface="Franklin Gothic Book" panose="020B0503020102020204" pitchFamily="34" charset="0"/>
              </a:rPr>
              <a:t>Division of </a:t>
            </a:r>
            <a:r>
              <a:rPr lang="en-US" sz="1800" b="1" dirty="0" err="1" smtClean="0">
                <a:solidFill>
                  <a:srgbClr val="002060"/>
                </a:solidFill>
                <a:latin typeface="Franklin Gothic Book" panose="020B0503020102020204" pitchFamily="34" charset="0"/>
              </a:rPr>
              <a:t>Pharmacoepidemiology</a:t>
            </a:r>
            <a:r>
              <a:rPr lang="en-US" sz="1800" b="1" dirty="0" smtClean="0">
                <a:solidFill>
                  <a:srgbClr val="002060"/>
                </a:solidFill>
                <a:latin typeface="Franklin Gothic Book" panose="020B0503020102020204" pitchFamily="34" charset="0"/>
              </a:rPr>
              <a:t> and </a:t>
            </a:r>
            <a:r>
              <a:rPr lang="en-US" sz="1800" b="1" dirty="0" err="1" smtClean="0">
                <a:solidFill>
                  <a:srgbClr val="002060"/>
                </a:solidFill>
                <a:latin typeface="Franklin Gothic Book" panose="020B0503020102020204" pitchFamily="34" charset="0"/>
              </a:rPr>
              <a:t>Pharmacoeconomics</a:t>
            </a:r>
            <a:r>
              <a:rPr lang="en-US" sz="1800" b="1" dirty="0" smtClean="0">
                <a:solidFill>
                  <a:srgbClr val="002060"/>
                </a:solidFill>
                <a:latin typeface="Franklin Gothic Book" panose="020B0503020102020204" pitchFamily="34" charset="0"/>
              </a:rPr>
              <a:t>, </a:t>
            </a:r>
            <a:r>
              <a:rPr lang="en-US" sz="1800" b="1" dirty="0" smtClean="0">
                <a:solidFill>
                  <a:srgbClr val="002060"/>
                </a:solidFill>
                <a:latin typeface="Franklin Gothic Book" panose="020B0503020102020204" pitchFamily="34" charset="0"/>
              </a:rPr>
              <a:t>Department of Medicine, </a:t>
            </a:r>
          </a:p>
          <a:p>
            <a:pPr marL="0" lvl="0" indent="0" algn="ctr" rtl="0">
              <a:spcBef>
                <a:spcPts val="900"/>
              </a:spcBef>
              <a:spcAft>
                <a:spcPts val="0"/>
              </a:spcAft>
              <a:buClr>
                <a:srgbClr val="888888"/>
              </a:buClr>
              <a:buSzPts val="2400"/>
              <a:buNone/>
            </a:pPr>
            <a:r>
              <a:rPr lang="en-US" sz="1800" b="1" dirty="0" smtClean="0">
                <a:solidFill>
                  <a:srgbClr val="002060"/>
                </a:solidFill>
                <a:latin typeface="Franklin Gothic Book" panose="020B0503020102020204" pitchFamily="34" charset="0"/>
              </a:rPr>
              <a:t>Brigham and Women’s Hospital, </a:t>
            </a:r>
            <a:r>
              <a:rPr lang="en-US" sz="1800" b="1" dirty="0" smtClean="0">
                <a:solidFill>
                  <a:srgbClr val="002060"/>
                </a:solidFill>
                <a:latin typeface="Franklin Gothic Book" panose="020B0503020102020204" pitchFamily="34" charset="0"/>
              </a:rPr>
              <a:t>Harvard Medical School</a:t>
            </a:r>
            <a:endParaRPr sz="1800" b="1" dirty="0">
              <a:solidFill>
                <a:srgbClr val="002060"/>
              </a:solidFill>
              <a:latin typeface="Franklin Gothic Book" panose="020B0503020102020204" pitchFamily="34" charset="0"/>
            </a:endParaRPr>
          </a:p>
        </p:txBody>
      </p:sp>
      <p:pic>
        <p:nvPicPr>
          <p:cNvPr id="58" name="Google Shape;58;p1" descr="\\Cifs2\homedir$\REPEAT Center\REPEAT Design Handover Files\REPEAT transparent.png"/>
          <p:cNvPicPr preferRelativeResize="0"/>
          <p:nvPr/>
        </p:nvPicPr>
        <p:blipFill rotWithShape="1">
          <a:blip r:embed="rId4">
            <a:alphaModFix/>
          </a:blip>
          <a:srcRect/>
          <a:stretch/>
        </p:blipFill>
        <p:spPr>
          <a:xfrm>
            <a:off x="8134062" y="4582449"/>
            <a:ext cx="3698543" cy="1737924"/>
          </a:xfrm>
          <a:prstGeom prst="rect">
            <a:avLst/>
          </a:prstGeom>
          <a:noFill/>
          <a:ln>
            <a:noFill/>
          </a:ln>
        </p:spPr>
      </p:pic>
      <p:sp>
        <p:nvSpPr>
          <p:cNvPr id="2" name="TextBox 1"/>
          <p:cNvSpPr txBox="1"/>
          <p:nvPr/>
        </p:nvSpPr>
        <p:spPr>
          <a:xfrm>
            <a:off x="1248087" y="470682"/>
            <a:ext cx="10345004" cy="1446550"/>
          </a:xfrm>
          <a:prstGeom prst="rect">
            <a:avLst/>
          </a:prstGeom>
          <a:noFill/>
        </p:spPr>
        <p:txBody>
          <a:bodyPr wrap="square" rtlCol="0">
            <a:spAutoFit/>
          </a:bodyPr>
          <a:lstStyle/>
          <a:p>
            <a:r>
              <a:rPr lang="en-US" sz="4400" b="1" dirty="0">
                <a:solidFill>
                  <a:srgbClr val="002060"/>
                </a:solidFill>
                <a:latin typeface="Franklin Gothic Book" panose="020B0604020202020204" charset="0"/>
              </a:rPr>
              <a:t>What does replicable ‘real world’ evidence from ‘real world’ data look like?</a:t>
            </a:r>
            <a:endParaRPr lang="en-US" sz="4400" b="1" dirty="0">
              <a:solidFill>
                <a:srgbClr val="002060"/>
              </a:solidFill>
              <a:latin typeface="Franklin Gothic Book" panose="020B0604020202020204" charset="0"/>
            </a:endParaRPr>
          </a:p>
        </p:txBody>
      </p:sp>
      <p:sp>
        <p:nvSpPr>
          <p:cNvPr id="3" name="Rectangle 2"/>
          <p:cNvSpPr/>
          <p:nvPr/>
        </p:nvSpPr>
        <p:spPr>
          <a:xfrm>
            <a:off x="8713667" y="6283930"/>
            <a:ext cx="2789546" cy="400110"/>
          </a:xfrm>
          <a:prstGeom prst="rect">
            <a:avLst/>
          </a:prstGeom>
        </p:spPr>
        <p:txBody>
          <a:bodyPr wrap="none">
            <a:spAutoFit/>
          </a:bodyPr>
          <a:lstStyle/>
          <a:p>
            <a:pPr lvl="0" algn="ctr">
              <a:buClr>
                <a:srgbClr val="002060"/>
              </a:buClr>
              <a:buSzPts val="2400"/>
            </a:pPr>
            <a:r>
              <a:rPr lang="en-US" sz="2000" b="1" dirty="0">
                <a:solidFill>
                  <a:srgbClr val="002060"/>
                </a:solidFill>
                <a:latin typeface="Franklin Gothic Book" panose="020B0503020102020204" pitchFamily="34" charset="0"/>
              </a:rPr>
              <a:t>www.repeatinitiative.org</a:t>
            </a:r>
            <a:endParaRPr lang="en-US" sz="2000" dirty="0">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4"/>
          <p:cNvPicPr preferRelativeResize="0"/>
          <p:nvPr/>
        </p:nvPicPr>
        <p:blipFill rotWithShape="1">
          <a:blip r:embed="rId3">
            <a:alphaModFix/>
          </a:blip>
          <a:srcRect/>
          <a:stretch/>
        </p:blipFill>
        <p:spPr>
          <a:xfrm>
            <a:off x="2090860" y="1542258"/>
            <a:ext cx="7667222" cy="4172743"/>
          </a:xfrm>
          <a:prstGeom prst="rect">
            <a:avLst/>
          </a:prstGeom>
          <a:noFill/>
          <a:ln>
            <a:noFill/>
          </a:ln>
        </p:spPr>
      </p:pic>
      <p:sp>
        <p:nvSpPr>
          <p:cNvPr id="262" name="Google Shape;262;p14"/>
          <p:cNvSpPr txBox="1">
            <a:spLocks noGrp="1"/>
          </p:cNvSpPr>
          <p:nvPr>
            <p:ph type="title"/>
          </p:nvPr>
        </p:nvSpPr>
        <p:spPr>
          <a:xfrm>
            <a:off x="1009650" y="141837"/>
            <a:ext cx="11014184"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Libre Franklin"/>
              <a:buNone/>
            </a:pPr>
            <a:r>
              <a:rPr lang="en-US" sz="3200" b="1" u="sng">
                <a:solidFill>
                  <a:schemeClr val="dk1"/>
                </a:solidFill>
              </a:rPr>
              <a:t> </a:t>
            </a:r>
            <a:r>
              <a:rPr lang="en-US" sz="3200" b="1" u="sng">
                <a:solidFill>
                  <a:srgbClr val="002060"/>
                </a:solidFill>
              </a:rPr>
              <a:t>What does reproducibility mean for database studies?</a:t>
            </a:r>
            <a:endParaRPr b="1">
              <a:solidFill>
                <a:srgbClr val="002060"/>
              </a:solidFill>
            </a:endParaRPr>
          </a:p>
        </p:txBody>
      </p:sp>
      <p:sp>
        <p:nvSpPr>
          <p:cNvPr id="263" name="Google Shape;263;p14"/>
          <p:cNvSpPr txBox="1">
            <a:spLocks noGrp="1"/>
          </p:cNvSpPr>
          <p:nvPr>
            <p:ph type="body" idx="1"/>
          </p:nvPr>
        </p:nvSpPr>
        <p:spPr>
          <a:xfrm>
            <a:off x="1009651" y="1363114"/>
            <a:ext cx="10727370" cy="4901162"/>
          </a:xfrm>
          <a:prstGeom prst="rect">
            <a:avLst/>
          </a:prstGeom>
          <a:noFill/>
          <a:ln>
            <a:noFill/>
          </a:ln>
        </p:spPr>
        <p:txBody>
          <a:bodyPr spcFirstLastPara="1" wrap="square" lIns="91425" tIns="45700" rIns="91425" bIns="45700" anchor="t" anchorCtr="0">
            <a:noAutofit/>
          </a:bodyPr>
          <a:lstStyle/>
          <a:p>
            <a:pPr marL="477440" lvl="1" indent="-190500" algn="l" rtl="0">
              <a:spcBef>
                <a:spcPts val="0"/>
              </a:spcBef>
              <a:spcAft>
                <a:spcPts val="0"/>
              </a:spcAft>
              <a:buSzPts val="2400"/>
              <a:buNone/>
            </a:pPr>
            <a:endParaRPr/>
          </a:p>
          <a:p>
            <a:pPr marL="342900" lvl="0" indent="-190500" algn="l" rtl="0">
              <a:spcBef>
                <a:spcPts val="900"/>
              </a:spcBef>
              <a:spcAft>
                <a:spcPts val="0"/>
              </a:spcAft>
              <a:buClr>
                <a:schemeClr val="dk1"/>
              </a:buClr>
              <a:buSzPts val="2400"/>
              <a:buFont typeface="Arial"/>
              <a:buNone/>
            </a:pPr>
            <a:endParaRPr/>
          </a:p>
          <a:p>
            <a:pPr marL="342900" lvl="0" indent="-190500" algn="l" rtl="0">
              <a:spcBef>
                <a:spcPts val="900"/>
              </a:spcBef>
              <a:spcAft>
                <a:spcPts val="0"/>
              </a:spcAft>
              <a:buClr>
                <a:schemeClr val="dk1"/>
              </a:buClr>
              <a:buSzPts val="2400"/>
              <a:buFont typeface="Arial"/>
              <a:buNone/>
            </a:pPr>
            <a:endParaRPr/>
          </a:p>
        </p:txBody>
      </p:sp>
      <p:sp>
        <p:nvSpPr>
          <p:cNvPr id="264" name="Google Shape;264;p14"/>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65" name="Google Shape;265;p14"/>
          <p:cNvSpPr/>
          <p:nvPr/>
        </p:nvSpPr>
        <p:spPr>
          <a:xfrm>
            <a:off x="2605209" y="2142530"/>
            <a:ext cx="8305800" cy="1676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266" name="Google Shape;266;p14"/>
          <p:cNvSpPr txBox="1"/>
          <p:nvPr/>
        </p:nvSpPr>
        <p:spPr>
          <a:xfrm>
            <a:off x="3095381" y="2142530"/>
            <a:ext cx="693619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Most common, most interesting?</a:t>
            </a:r>
            <a:endParaRPr dirty="0">
              <a:latin typeface="Franklin Gothic Book" panose="020B0503020102020204" pitchFamily="34" charset="0"/>
            </a:endParaRPr>
          </a:p>
          <a:p>
            <a:pPr marL="0" marR="0" lvl="0" indent="0" algn="l" rtl="0">
              <a:spcBef>
                <a:spcPts val="0"/>
              </a:spcBef>
              <a:spcAft>
                <a:spcPts val="0"/>
              </a:spcAft>
              <a:buNone/>
            </a:pPr>
            <a:endParaRPr sz="1800" b="1" dirty="0">
              <a:solidFill>
                <a:srgbClr val="C00000"/>
              </a:solidFill>
              <a:latin typeface="Franklin Gothic Book" panose="020B0503020102020204" pitchFamily="34" charset="0"/>
              <a:ea typeface="Libre Franklin"/>
              <a:cs typeface="Libre Franklin"/>
              <a:sym typeface="Libre Franklin"/>
            </a:endParaRPr>
          </a:p>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Why do results differ or converge?</a:t>
            </a:r>
            <a:endParaRPr dirty="0">
              <a:latin typeface="Franklin Gothic Book" panose="020B0503020102020204" pitchFamily="34" charset="0"/>
            </a:endParaRPr>
          </a:p>
        </p:txBody>
      </p:sp>
      <p:sp>
        <p:nvSpPr>
          <p:cNvPr id="267" name="Google Shape;267;p14"/>
          <p:cNvSpPr/>
          <p:nvPr/>
        </p:nvSpPr>
        <p:spPr>
          <a:xfrm>
            <a:off x="7177881" y="2142531"/>
            <a:ext cx="45720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Franklin Gothic Book" panose="020B0503020102020204" pitchFamily="34" charset="0"/>
                <a:ea typeface="Libre Franklin"/>
                <a:cs typeface="Libre Franklin"/>
                <a:sym typeface="Libre Franklin"/>
              </a:rPr>
              <a:t>Need clarity to understand</a:t>
            </a:r>
            <a:endParaRPr>
              <a:latin typeface="Franklin Gothic Book" panose="020B0503020102020204" pitchFamily="34" charset="0"/>
            </a:endParaRPr>
          </a:p>
          <a:p>
            <a:pPr marL="285750" marR="0" lvl="0" indent="-285750" algn="l" rtl="0">
              <a:spcBef>
                <a:spcPts val="0"/>
              </a:spcBef>
              <a:spcAft>
                <a:spcPts val="0"/>
              </a:spcAft>
              <a:buClr>
                <a:srgbClr val="C00000"/>
              </a:buClr>
              <a:buSzPts val="1800"/>
              <a:buFont typeface="Arial"/>
              <a:buChar char="•"/>
            </a:pPr>
            <a:r>
              <a:rPr lang="en-US" sz="1800" b="1">
                <a:solidFill>
                  <a:srgbClr val="C00000"/>
                </a:solidFill>
                <a:latin typeface="Franklin Gothic Book" panose="020B0503020102020204" pitchFamily="34" charset="0"/>
                <a:ea typeface="Libre Franklin"/>
                <a:cs typeface="Libre Franklin"/>
                <a:sym typeface="Libre Franklin"/>
              </a:rPr>
              <a:t>Subtle implementation differences</a:t>
            </a:r>
            <a:endParaRPr>
              <a:latin typeface="Franklin Gothic Book" panose="020B0503020102020204" pitchFamily="34" charset="0"/>
            </a:endParaRPr>
          </a:p>
          <a:p>
            <a:pPr marL="742950" marR="0" lvl="1" indent="-285750" algn="l" rtl="0">
              <a:spcBef>
                <a:spcPts val="0"/>
              </a:spcBef>
              <a:spcAft>
                <a:spcPts val="0"/>
              </a:spcAft>
              <a:buClr>
                <a:srgbClr val="C00000"/>
              </a:buClr>
              <a:buSzPts val="1800"/>
              <a:buFont typeface="Arial"/>
              <a:buChar char="•"/>
            </a:pPr>
            <a:r>
              <a:rPr lang="en-US" sz="1800" b="1" i="0" u="none" strike="noStrike" cap="none">
                <a:solidFill>
                  <a:srgbClr val="C00000"/>
                </a:solidFill>
                <a:latin typeface="Franklin Gothic Book" panose="020B0503020102020204" pitchFamily="34" charset="0"/>
                <a:ea typeface="Libre Franklin"/>
                <a:cs typeface="Libre Franklin"/>
                <a:sym typeface="Libre Franklin"/>
              </a:rPr>
              <a:t>in design</a:t>
            </a:r>
            <a:endParaRPr>
              <a:latin typeface="Franklin Gothic Book" panose="020B0503020102020204" pitchFamily="34" charset="0"/>
            </a:endParaRPr>
          </a:p>
          <a:p>
            <a:pPr marL="742950" marR="0" lvl="1" indent="-285750" algn="l" rtl="0">
              <a:spcBef>
                <a:spcPts val="0"/>
              </a:spcBef>
              <a:spcAft>
                <a:spcPts val="0"/>
              </a:spcAft>
              <a:buClr>
                <a:srgbClr val="C00000"/>
              </a:buClr>
              <a:buSzPts val="1800"/>
              <a:buFont typeface="Arial"/>
              <a:buChar char="•"/>
            </a:pPr>
            <a:r>
              <a:rPr lang="en-US" sz="1800" b="1" i="0" u="none" strike="noStrike" cap="none">
                <a:solidFill>
                  <a:srgbClr val="C00000"/>
                </a:solidFill>
                <a:latin typeface="Franklin Gothic Book" panose="020B0503020102020204" pitchFamily="34" charset="0"/>
                <a:ea typeface="Libre Franklin"/>
                <a:cs typeface="Libre Franklin"/>
                <a:sym typeface="Libre Franklin"/>
              </a:rPr>
              <a:t>in data</a:t>
            </a:r>
            <a:endParaRPr>
              <a:latin typeface="Franklin Gothic Book" panose="020B0503020102020204" pitchFamily="34" charset="0"/>
            </a:endParaRPr>
          </a:p>
          <a:p>
            <a:pPr marL="742950" marR="0" lvl="1" indent="-285750" algn="l" rtl="0">
              <a:spcBef>
                <a:spcPts val="0"/>
              </a:spcBef>
              <a:spcAft>
                <a:spcPts val="0"/>
              </a:spcAft>
              <a:buClr>
                <a:srgbClr val="C00000"/>
              </a:buClr>
              <a:buSzPts val="1800"/>
              <a:buFont typeface="Arial"/>
              <a:buChar char="•"/>
            </a:pPr>
            <a:r>
              <a:rPr lang="en-US" sz="1800" b="1" i="0" u="none" strike="noStrike" cap="none">
                <a:solidFill>
                  <a:srgbClr val="C00000"/>
                </a:solidFill>
                <a:latin typeface="Franklin Gothic Book" panose="020B0503020102020204" pitchFamily="34" charset="0"/>
                <a:ea typeface="Libre Franklin"/>
                <a:cs typeface="Libre Franklin"/>
                <a:sym typeface="Libre Franklin"/>
              </a:rPr>
              <a:t>in population</a:t>
            </a:r>
            <a:endParaRPr>
              <a:latin typeface="Franklin Gothic Book" panose="020B0503020102020204" pitchFamily="34" charset="0"/>
            </a:endParaRPr>
          </a:p>
        </p:txBody>
      </p:sp>
      <p:sp>
        <p:nvSpPr>
          <p:cNvPr id="9" name="Rectangle 8">
            <a:extLst>
              <a:ext uri="{FF2B5EF4-FFF2-40B4-BE49-F238E27FC236}">
                <a16:creationId xmlns:a16="http://schemas.microsoft.com/office/drawing/2014/main" xmlns="" id="{18D6399D-0A5A-4513-9EE6-360D41343126}"/>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extLst>
      <p:ext uri="{BB962C8B-B14F-4D97-AF65-F5344CB8AC3E}">
        <p14:creationId xmlns:p14="http://schemas.microsoft.com/office/powerpoint/2010/main" val="29996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509C0-896B-4123-93D2-3AE0F05C0BDE}"/>
              </a:ext>
            </a:extLst>
          </p:cNvPr>
          <p:cNvSpPr>
            <a:spLocks noGrp="1"/>
          </p:cNvSpPr>
          <p:nvPr>
            <p:ph type="title"/>
          </p:nvPr>
        </p:nvSpPr>
        <p:spPr>
          <a:xfrm>
            <a:off x="746184" y="141837"/>
            <a:ext cx="10727370" cy="1049826"/>
          </a:xfrm>
        </p:spPr>
        <p:txBody>
          <a:bodyPr/>
          <a:lstStyle/>
          <a:p>
            <a:r>
              <a:rPr lang="en-US" sz="3600" b="1" u="sng" dirty="0">
                <a:solidFill>
                  <a:srgbClr val="002060"/>
                </a:solidFill>
              </a:rPr>
              <a:t>Existing Guidance</a:t>
            </a:r>
          </a:p>
        </p:txBody>
      </p:sp>
      <p:sp>
        <p:nvSpPr>
          <p:cNvPr id="3" name="Slide Number Placeholder 2">
            <a:extLst>
              <a:ext uri="{FF2B5EF4-FFF2-40B4-BE49-F238E27FC236}">
                <a16:creationId xmlns:a16="http://schemas.microsoft.com/office/drawing/2014/main" xmlns="" id="{B01DB6A4-F6AF-4267-AB67-8D0AD85D38AE}"/>
              </a:ext>
            </a:extLst>
          </p:cNvPr>
          <p:cNvSpPr>
            <a:spLocks noGrp="1"/>
          </p:cNvSpPr>
          <p:nvPr>
            <p:ph type="sldNum" sz="quarter" idx="12"/>
          </p:nvPr>
        </p:nvSpPr>
        <p:spPr/>
        <p:txBody>
          <a:bodyPr/>
          <a:lstStyle/>
          <a:p>
            <a:fld id="{57AD1378-C67B-DD49-8FA7-DF409B338356}"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xmlns="" id="{375B8A41-C353-4FA1-A1F8-DDBFE3561513}"/>
              </a:ext>
            </a:extLst>
          </p:cNvPr>
          <p:cNvPicPr>
            <a:picLocks noChangeAspect="1"/>
          </p:cNvPicPr>
          <p:nvPr/>
        </p:nvPicPr>
        <p:blipFill rotWithShape="1">
          <a:blip r:embed="rId3"/>
          <a:srcRect l="5301"/>
          <a:stretch/>
        </p:blipFill>
        <p:spPr>
          <a:xfrm>
            <a:off x="5925114" y="1241687"/>
            <a:ext cx="5586387" cy="1913803"/>
          </a:xfrm>
          <a:prstGeom prst="rect">
            <a:avLst/>
          </a:prstGeom>
        </p:spPr>
      </p:pic>
      <p:sp>
        <p:nvSpPr>
          <p:cNvPr id="6" name="TextBox 5">
            <a:extLst>
              <a:ext uri="{FF2B5EF4-FFF2-40B4-BE49-F238E27FC236}">
                <a16:creationId xmlns:a16="http://schemas.microsoft.com/office/drawing/2014/main" xmlns="" id="{0BE4F9E1-5231-42DC-A8BC-7092469C1CE5}"/>
              </a:ext>
            </a:extLst>
          </p:cNvPr>
          <p:cNvSpPr txBox="1"/>
          <p:nvPr/>
        </p:nvSpPr>
        <p:spPr>
          <a:xfrm>
            <a:off x="5890889" y="927755"/>
            <a:ext cx="6293711" cy="350865"/>
          </a:xfrm>
          <a:prstGeom prst="rect">
            <a:avLst/>
          </a:prstGeom>
          <a:noFill/>
        </p:spPr>
        <p:txBody>
          <a:bodyPr wrap="none" rtlCol="0">
            <a:spAutoFit/>
          </a:bodyPr>
          <a:lstStyle/>
          <a:p>
            <a:r>
              <a:rPr lang="en-US" sz="1680" b="1" dirty="0">
                <a:solidFill>
                  <a:srgbClr val="002060"/>
                </a:solidFill>
                <a:latin typeface="Franklin Gothic Book" panose="020B0503020102020204" pitchFamily="34" charset="0"/>
              </a:rPr>
              <a:t>EMA Guideline on good pharmacovigilance practices GVP Module 8</a:t>
            </a:r>
          </a:p>
        </p:txBody>
      </p:sp>
      <p:pic>
        <p:nvPicPr>
          <p:cNvPr id="7" name="Picture 6">
            <a:extLst>
              <a:ext uri="{FF2B5EF4-FFF2-40B4-BE49-F238E27FC236}">
                <a16:creationId xmlns:a16="http://schemas.microsoft.com/office/drawing/2014/main" xmlns="" id="{403DBD14-ED04-4C2D-92D7-BE431D709BC5}"/>
              </a:ext>
            </a:extLst>
          </p:cNvPr>
          <p:cNvPicPr>
            <a:picLocks noChangeAspect="1"/>
          </p:cNvPicPr>
          <p:nvPr/>
        </p:nvPicPr>
        <p:blipFill>
          <a:blip r:embed="rId4"/>
          <a:stretch>
            <a:fillRect/>
          </a:stretch>
        </p:blipFill>
        <p:spPr>
          <a:xfrm>
            <a:off x="711672" y="4695782"/>
            <a:ext cx="4420096" cy="2286023"/>
          </a:xfrm>
          <a:prstGeom prst="rect">
            <a:avLst/>
          </a:prstGeom>
        </p:spPr>
      </p:pic>
      <p:sp>
        <p:nvSpPr>
          <p:cNvPr id="8" name="Rectangle 7">
            <a:extLst>
              <a:ext uri="{FF2B5EF4-FFF2-40B4-BE49-F238E27FC236}">
                <a16:creationId xmlns:a16="http://schemas.microsoft.com/office/drawing/2014/main" xmlns="" id="{1FC9F79B-1408-48AC-8060-3EC64555B9DC}"/>
              </a:ext>
            </a:extLst>
          </p:cNvPr>
          <p:cNvSpPr/>
          <p:nvPr/>
        </p:nvSpPr>
        <p:spPr>
          <a:xfrm>
            <a:off x="711673" y="4201476"/>
            <a:ext cx="4674983" cy="609398"/>
          </a:xfrm>
          <a:prstGeom prst="rect">
            <a:avLst/>
          </a:prstGeom>
        </p:spPr>
        <p:txBody>
          <a:bodyPr wrap="square">
            <a:spAutoFit/>
          </a:bodyPr>
          <a:lstStyle/>
          <a:p>
            <a:r>
              <a:rPr lang="en-US" sz="1680" b="1" dirty="0">
                <a:solidFill>
                  <a:srgbClr val="002060"/>
                </a:solidFill>
                <a:latin typeface="Franklin Gothic Book" panose="020B0503020102020204" pitchFamily="34" charset="0"/>
              </a:rPr>
              <a:t>ISPE Good Pharmacoepidemiology Practices Protocol Development</a:t>
            </a:r>
          </a:p>
        </p:txBody>
      </p:sp>
      <p:pic>
        <p:nvPicPr>
          <p:cNvPr id="10" name="Picture 9">
            <a:extLst>
              <a:ext uri="{FF2B5EF4-FFF2-40B4-BE49-F238E27FC236}">
                <a16:creationId xmlns:a16="http://schemas.microsoft.com/office/drawing/2014/main" xmlns="" id="{EED50A97-356F-4202-A9B5-1F76E9D234B5}"/>
              </a:ext>
            </a:extLst>
          </p:cNvPr>
          <p:cNvPicPr>
            <a:picLocks noChangeAspect="1"/>
          </p:cNvPicPr>
          <p:nvPr/>
        </p:nvPicPr>
        <p:blipFill>
          <a:blip r:embed="rId5"/>
          <a:stretch>
            <a:fillRect/>
          </a:stretch>
        </p:blipFill>
        <p:spPr>
          <a:xfrm>
            <a:off x="6484362" y="4706945"/>
            <a:ext cx="3865678" cy="1536422"/>
          </a:xfrm>
          <a:prstGeom prst="rect">
            <a:avLst/>
          </a:prstGeom>
        </p:spPr>
      </p:pic>
      <p:pic>
        <p:nvPicPr>
          <p:cNvPr id="11" name="Picture 10">
            <a:extLst>
              <a:ext uri="{FF2B5EF4-FFF2-40B4-BE49-F238E27FC236}">
                <a16:creationId xmlns:a16="http://schemas.microsoft.com/office/drawing/2014/main" xmlns="" id="{3953A240-E0B9-49A7-96EC-80790D99C941}"/>
              </a:ext>
            </a:extLst>
          </p:cNvPr>
          <p:cNvPicPr>
            <a:picLocks noChangeAspect="1"/>
          </p:cNvPicPr>
          <p:nvPr/>
        </p:nvPicPr>
        <p:blipFill>
          <a:blip r:embed="rId6"/>
          <a:stretch>
            <a:fillRect/>
          </a:stretch>
        </p:blipFill>
        <p:spPr>
          <a:xfrm>
            <a:off x="6484362" y="6243367"/>
            <a:ext cx="3865678" cy="509693"/>
          </a:xfrm>
          <a:prstGeom prst="rect">
            <a:avLst/>
          </a:prstGeom>
        </p:spPr>
      </p:pic>
      <p:pic>
        <p:nvPicPr>
          <p:cNvPr id="9" name="Picture 8">
            <a:extLst>
              <a:ext uri="{FF2B5EF4-FFF2-40B4-BE49-F238E27FC236}">
                <a16:creationId xmlns:a16="http://schemas.microsoft.com/office/drawing/2014/main" xmlns="" id="{B1D9E892-AEDD-4FF2-A2DF-42A2786ECFBE}"/>
              </a:ext>
            </a:extLst>
          </p:cNvPr>
          <p:cNvPicPr>
            <a:picLocks noChangeAspect="1"/>
          </p:cNvPicPr>
          <p:nvPr/>
        </p:nvPicPr>
        <p:blipFill rotWithShape="1">
          <a:blip r:embed="rId7"/>
          <a:srcRect r="64900"/>
          <a:stretch/>
        </p:blipFill>
        <p:spPr>
          <a:xfrm>
            <a:off x="5508876" y="3669895"/>
            <a:ext cx="2495930" cy="1054694"/>
          </a:xfrm>
          <a:prstGeom prst="rect">
            <a:avLst/>
          </a:prstGeom>
        </p:spPr>
      </p:pic>
      <p:sp>
        <p:nvSpPr>
          <p:cNvPr id="12" name="Rectangle 11">
            <a:extLst>
              <a:ext uri="{FF2B5EF4-FFF2-40B4-BE49-F238E27FC236}">
                <a16:creationId xmlns:a16="http://schemas.microsoft.com/office/drawing/2014/main" xmlns="" id="{E4DCAEFC-55B3-4D6D-BA94-E1CB114B37E6}"/>
              </a:ext>
            </a:extLst>
          </p:cNvPr>
          <p:cNvSpPr/>
          <p:nvPr/>
        </p:nvSpPr>
        <p:spPr>
          <a:xfrm>
            <a:off x="5508877" y="3316229"/>
            <a:ext cx="1805090" cy="350865"/>
          </a:xfrm>
          <a:prstGeom prst="rect">
            <a:avLst/>
          </a:prstGeom>
        </p:spPr>
        <p:txBody>
          <a:bodyPr wrap="square">
            <a:spAutoFit/>
          </a:bodyPr>
          <a:lstStyle/>
          <a:p>
            <a:r>
              <a:rPr lang="en-US" sz="1680" b="1" dirty="0">
                <a:solidFill>
                  <a:srgbClr val="002060"/>
                </a:solidFill>
                <a:latin typeface="Franklin Gothic Book" panose="020B0503020102020204" pitchFamily="34" charset="0"/>
              </a:rPr>
              <a:t>RECORD-PE</a:t>
            </a:r>
          </a:p>
        </p:txBody>
      </p:sp>
      <p:pic>
        <p:nvPicPr>
          <p:cNvPr id="13" name="Picture 12">
            <a:extLst>
              <a:ext uri="{FF2B5EF4-FFF2-40B4-BE49-F238E27FC236}">
                <a16:creationId xmlns:a16="http://schemas.microsoft.com/office/drawing/2014/main" xmlns="" id="{D1CFDC8D-8511-470A-98C1-B85604CFD3D8}"/>
              </a:ext>
            </a:extLst>
          </p:cNvPr>
          <p:cNvPicPr>
            <a:picLocks noChangeAspect="1"/>
          </p:cNvPicPr>
          <p:nvPr/>
        </p:nvPicPr>
        <p:blipFill rotWithShape="1">
          <a:blip r:embed="rId7"/>
          <a:srcRect l="66767" t="7412" b="-7412"/>
          <a:stretch/>
        </p:blipFill>
        <p:spPr>
          <a:xfrm>
            <a:off x="8004805" y="3748766"/>
            <a:ext cx="2339885" cy="1044301"/>
          </a:xfrm>
          <a:prstGeom prst="rect">
            <a:avLst/>
          </a:prstGeom>
        </p:spPr>
      </p:pic>
      <p:sp>
        <p:nvSpPr>
          <p:cNvPr id="14" name="Rectangle 13">
            <a:extLst>
              <a:ext uri="{FF2B5EF4-FFF2-40B4-BE49-F238E27FC236}">
                <a16:creationId xmlns:a16="http://schemas.microsoft.com/office/drawing/2014/main" xmlns="" id="{11E302E8-F94F-4C88-82F8-6704AB663531}"/>
              </a:ext>
            </a:extLst>
          </p:cNvPr>
          <p:cNvSpPr/>
          <p:nvPr/>
        </p:nvSpPr>
        <p:spPr>
          <a:xfrm>
            <a:off x="715677" y="1672861"/>
            <a:ext cx="5019993" cy="2456057"/>
          </a:xfrm>
          <a:prstGeom prst="rect">
            <a:avLst/>
          </a:prstGeom>
        </p:spPr>
        <p:txBody>
          <a:bodyPr wrap="square">
            <a:spAutoFit/>
          </a:bodyPr>
          <a:lstStyle/>
          <a:p>
            <a:r>
              <a:rPr lang="en-US" sz="960" dirty="0"/>
              <a:t>Each protocol and final report should include a study title that indicates the type of</a:t>
            </a:r>
          </a:p>
          <a:p>
            <a:r>
              <a:rPr lang="en-US" sz="960" dirty="0"/>
              <a:t>pharmacoepidemiologic safety study design (e.g., cohort, case-control) employed in the study. The report should contain a detailed study summary that concisely describes the critical elements listed below.</a:t>
            </a:r>
          </a:p>
          <a:p>
            <a:r>
              <a:rPr lang="en-US" sz="960" dirty="0"/>
              <a:t> Scientific goals, study objectives, and prespecified hypotheses;</a:t>
            </a:r>
          </a:p>
          <a:p>
            <a:r>
              <a:rPr lang="en-US" sz="960" dirty="0"/>
              <a:t> Study design, including comparator groups;</a:t>
            </a:r>
          </a:p>
          <a:p>
            <a:r>
              <a:rPr lang="en-US" sz="960" dirty="0"/>
              <a:t> Study population and time period of study, including: (1) study time frame and (2) scheduled milestones (final protocol submission, study completion, and the final report);</a:t>
            </a:r>
          </a:p>
          <a:p>
            <a:r>
              <a:rPr lang="en-US" sz="960" dirty="0"/>
              <a:t> Data sources used;</a:t>
            </a:r>
          </a:p>
          <a:p>
            <a:r>
              <a:rPr lang="en-US" sz="960" dirty="0"/>
              <a:t> Drug exposures of interest;</a:t>
            </a:r>
          </a:p>
          <a:p>
            <a:r>
              <a:rPr lang="en-US" sz="960" dirty="0"/>
              <a:t> Drug safety outcomes of interest;</a:t>
            </a:r>
          </a:p>
          <a:p>
            <a:r>
              <a:rPr lang="en-US" sz="960" dirty="0"/>
              <a:t> Methods to control for sources of bias and confounding;</a:t>
            </a:r>
          </a:p>
          <a:p>
            <a:r>
              <a:rPr lang="en-US" sz="960" dirty="0"/>
              <a:t> Statistical analysis plan;</a:t>
            </a:r>
          </a:p>
          <a:p>
            <a:r>
              <a:rPr lang="en-US" sz="960" dirty="0"/>
              <a:t> Brief, balanced description of the results, interpretation of study findings, and key study limitations; and</a:t>
            </a:r>
          </a:p>
          <a:p>
            <a:r>
              <a:rPr lang="en-US" sz="960" dirty="0"/>
              <a:t> Public health impact. </a:t>
            </a:r>
          </a:p>
        </p:txBody>
      </p:sp>
      <p:sp>
        <p:nvSpPr>
          <p:cNvPr id="15" name="Rectangle 14">
            <a:extLst>
              <a:ext uri="{FF2B5EF4-FFF2-40B4-BE49-F238E27FC236}">
                <a16:creationId xmlns:a16="http://schemas.microsoft.com/office/drawing/2014/main" xmlns="" id="{ACC01557-28EB-4045-B330-103CD1CAB584}"/>
              </a:ext>
            </a:extLst>
          </p:cNvPr>
          <p:cNvSpPr/>
          <p:nvPr/>
        </p:nvSpPr>
        <p:spPr>
          <a:xfrm>
            <a:off x="707468" y="890821"/>
            <a:ext cx="4674983" cy="867930"/>
          </a:xfrm>
          <a:prstGeom prst="rect">
            <a:avLst/>
          </a:prstGeom>
        </p:spPr>
        <p:txBody>
          <a:bodyPr wrap="square">
            <a:spAutoFit/>
          </a:bodyPr>
          <a:lstStyle/>
          <a:p>
            <a:r>
              <a:rPr lang="en-US" sz="1680" b="1" dirty="0">
                <a:solidFill>
                  <a:srgbClr val="002060"/>
                </a:solidFill>
                <a:latin typeface="Franklin Gothic Book" panose="020B0503020102020204" pitchFamily="34" charset="0"/>
              </a:rPr>
              <a:t>FDA Best Practices for Conducting and Reporting Pharmacoepidemiologic Safety Studies Using Electronic Healthcare Data (2013)</a:t>
            </a:r>
          </a:p>
        </p:txBody>
      </p:sp>
      <p:sp>
        <p:nvSpPr>
          <p:cNvPr id="16" name="TextBox 15">
            <a:extLst>
              <a:ext uri="{FF2B5EF4-FFF2-40B4-BE49-F238E27FC236}">
                <a16:creationId xmlns:a16="http://schemas.microsoft.com/office/drawing/2014/main" xmlns="" id="{40030B17-6CBF-4017-9534-7E087BE2EEC2}"/>
              </a:ext>
            </a:extLst>
          </p:cNvPr>
          <p:cNvSpPr txBox="1"/>
          <p:nvPr/>
        </p:nvSpPr>
        <p:spPr>
          <a:xfrm>
            <a:off x="1546466" y="2312328"/>
            <a:ext cx="9172383" cy="978729"/>
          </a:xfrm>
          <a:prstGeom prst="rect">
            <a:avLst/>
          </a:prstGeom>
          <a:solidFill>
            <a:srgbClr val="FFFF00"/>
          </a:solidFill>
        </p:spPr>
        <p:txBody>
          <a:bodyPr wrap="none" rtlCol="0">
            <a:spAutoFit/>
          </a:bodyPr>
          <a:lstStyle/>
          <a:p>
            <a:pPr marL="274320" indent="-274320">
              <a:buFont typeface="Arial" panose="020B0604020202020204" pitchFamily="34" charset="0"/>
              <a:buChar char="•"/>
            </a:pPr>
            <a:r>
              <a:rPr lang="en-US" sz="1920" dirty="0">
                <a:latin typeface="Franklin Gothic Book" panose="020B0503020102020204" pitchFamily="34" charset="0"/>
              </a:rPr>
              <a:t>Detailed study summary that concisely describes…critical elements</a:t>
            </a:r>
          </a:p>
          <a:p>
            <a:pPr marL="274320" indent="-274320">
              <a:buFont typeface="Arial" panose="020B0604020202020204" pitchFamily="34" charset="0"/>
              <a:buChar char="•"/>
            </a:pPr>
            <a:r>
              <a:rPr lang="en-US" sz="1920" dirty="0">
                <a:latin typeface="Franklin Gothic Book" panose="020B0503020102020204" pitchFamily="34" charset="0"/>
              </a:rPr>
              <a:t>Clear operational definitions for exposures, outcomes, confounders, effect modifiers</a:t>
            </a:r>
          </a:p>
          <a:p>
            <a:pPr marL="274320" indent="-274320">
              <a:buFont typeface="Arial" panose="020B0604020202020204" pitchFamily="34" charset="0"/>
              <a:buChar char="•"/>
            </a:pPr>
            <a:r>
              <a:rPr lang="en-US" sz="1920" dirty="0">
                <a:latin typeface="Franklin Gothic Book" panose="020B0503020102020204" pitchFamily="34" charset="0"/>
              </a:rPr>
              <a:t>Use a diagram to illustrate key aspects</a:t>
            </a:r>
          </a:p>
        </p:txBody>
      </p:sp>
      <p:sp>
        <p:nvSpPr>
          <p:cNvPr id="4" name="TextBox 3">
            <a:extLst>
              <a:ext uri="{FF2B5EF4-FFF2-40B4-BE49-F238E27FC236}">
                <a16:creationId xmlns:a16="http://schemas.microsoft.com/office/drawing/2014/main" xmlns="" id="{DCEBF928-4035-4701-84E5-FE157588B858}"/>
              </a:ext>
            </a:extLst>
          </p:cNvPr>
          <p:cNvSpPr txBox="1"/>
          <p:nvPr/>
        </p:nvSpPr>
        <p:spPr>
          <a:xfrm>
            <a:off x="10753366" y="3573333"/>
            <a:ext cx="1056700" cy="387798"/>
          </a:xfrm>
          <a:prstGeom prst="rect">
            <a:avLst/>
          </a:prstGeom>
          <a:noFill/>
        </p:spPr>
        <p:txBody>
          <a:bodyPr wrap="none" rtlCol="0">
            <a:spAutoFit/>
          </a:bodyPr>
          <a:lstStyle/>
          <a:p>
            <a:r>
              <a:rPr lang="en-US" sz="1920" b="1" dirty="0">
                <a:solidFill>
                  <a:srgbClr val="002060"/>
                </a:solidFill>
                <a:latin typeface="Franklin Gothic Book" panose="020B0503020102020204" pitchFamily="34" charset="0"/>
              </a:rPr>
              <a:t>Others…</a:t>
            </a:r>
          </a:p>
        </p:txBody>
      </p:sp>
    </p:spTree>
    <p:extLst>
      <p:ext uri="{BB962C8B-B14F-4D97-AF65-F5344CB8AC3E}">
        <p14:creationId xmlns:p14="http://schemas.microsoft.com/office/powerpoint/2010/main" val="315823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628770" y="270019"/>
            <a:ext cx="11582400" cy="6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2800" b="1" dirty="0">
                <a:solidFill>
                  <a:srgbClr val="002060"/>
                </a:solidFill>
              </a:rPr>
              <a:t>Recent steps to increase transparency about how RWE is generated</a:t>
            </a:r>
            <a:endParaRPr sz="2800" b="1" dirty="0">
              <a:solidFill>
                <a:srgbClr val="002060"/>
              </a:solidFill>
              <a:latin typeface="Poppins"/>
              <a:ea typeface="Poppins"/>
              <a:cs typeface="Poppins"/>
              <a:sym typeface="Poppins"/>
            </a:endParaRPr>
          </a:p>
        </p:txBody>
      </p:sp>
      <p:sp>
        <p:nvSpPr>
          <p:cNvPr id="122" name="Google Shape;122;p6"/>
          <p:cNvSpPr txBox="1">
            <a:spLocks noGrp="1"/>
          </p:cNvSpPr>
          <p:nvPr>
            <p:ph type="sldNum" idx="12"/>
          </p:nvPr>
        </p:nvSpPr>
        <p:spPr>
          <a:xfrm>
            <a:off x="307401" y="6456400"/>
            <a:ext cx="256400" cy="25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BFBFBF"/>
              </a:buClr>
              <a:buSzPts val="1400"/>
              <a:buFont typeface="Libre Franklin"/>
              <a:buNone/>
            </a:pPr>
            <a:fld id="{00000000-1234-1234-1234-123412341234}" type="slidenum">
              <a:rPr lang="en-US"/>
              <a:t>12</a:t>
            </a:fld>
            <a:endParaRPr/>
          </a:p>
        </p:txBody>
      </p:sp>
      <p:sp>
        <p:nvSpPr>
          <p:cNvPr id="123" name="Google Shape;123;p6"/>
          <p:cNvSpPr txBox="1">
            <a:spLocks noGrp="1"/>
          </p:cNvSpPr>
          <p:nvPr>
            <p:ph type="body" idx="1"/>
          </p:nvPr>
        </p:nvSpPr>
        <p:spPr>
          <a:xfrm>
            <a:off x="726142" y="875870"/>
            <a:ext cx="10856259" cy="1278134"/>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100"/>
              <a:buNone/>
            </a:pPr>
            <a:r>
              <a:rPr lang="en-US" sz="2000" dirty="0"/>
              <a:t>The International Society for Pharmacoeconomics and Outcomes Research (</a:t>
            </a:r>
            <a:r>
              <a:rPr lang="en-US" sz="2000" b="1" dirty="0"/>
              <a:t>ISPOR</a:t>
            </a:r>
            <a:r>
              <a:rPr lang="en-US" sz="2000" dirty="0"/>
              <a:t>)/</a:t>
            </a:r>
            <a:endParaRPr dirty="0"/>
          </a:p>
          <a:p>
            <a:pPr marL="0" lvl="0" indent="0" algn="l" rtl="0">
              <a:lnSpc>
                <a:spcPct val="90000"/>
              </a:lnSpc>
              <a:spcBef>
                <a:spcPts val="500"/>
              </a:spcBef>
              <a:spcAft>
                <a:spcPts val="0"/>
              </a:spcAft>
              <a:buSzPts val="1100"/>
              <a:buNone/>
            </a:pPr>
            <a:r>
              <a:rPr lang="en-US" sz="2000" dirty="0"/>
              <a:t>International Society for Pharmacoepidemiology (</a:t>
            </a:r>
            <a:r>
              <a:rPr lang="en-US" sz="2000" b="1" dirty="0"/>
              <a:t>ISPE</a:t>
            </a:r>
            <a:r>
              <a:rPr lang="en-US" sz="2000" dirty="0"/>
              <a:t>) </a:t>
            </a:r>
            <a:endParaRPr dirty="0"/>
          </a:p>
          <a:p>
            <a:pPr marL="0" lvl="0" indent="0" algn="l" rtl="0">
              <a:lnSpc>
                <a:spcPct val="90000"/>
              </a:lnSpc>
              <a:spcBef>
                <a:spcPts val="500"/>
              </a:spcBef>
              <a:spcAft>
                <a:spcPts val="0"/>
              </a:spcAft>
              <a:buSzPts val="1100"/>
              <a:buNone/>
            </a:pPr>
            <a:r>
              <a:rPr lang="en-US" sz="2000" dirty="0"/>
              <a:t>Joint Task Force on Real World Evidence for Healthcare Decision-Making</a:t>
            </a:r>
            <a:endParaRPr sz="2000" dirty="0"/>
          </a:p>
          <a:p>
            <a:pPr marL="0" lvl="0" indent="0" algn="l" rtl="0">
              <a:lnSpc>
                <a:spcPct val="90000"/>
              </a:lnSpc>
              <a:spcBef>
                <a:spcPts val="500"/>
              </a:spcBef>
              <a:spcAft>
                <a:spcPts val="0"/>
              </a:spcAft>
              <a:buSzPts val="1100"/>
              <a:buNone/>
            </a:pPr>
            <a:endParaRPr sz="2000" dirty="0"/>
          </a:p>
        </p:txBody>
      </p:sp>
      <p:pic>
        <p:nvPicPr>
          <p:cNvPr id="124" name="Google Shape;124;p6"/>
          <p:cNvPicPr preferRelativeResize="0"/>
          <p:nvPr/>
        </p:nvPicPr>
        <p:blipFill rotWithShape="1">
          <a:blip r:embed="rId3">
            <a:alphaModFix/>
          </a:blip>
          <a:srcRect/>
          <a:stretch/>
        </p:blipFill>
        <p:spPr>
          <a:xfrm>
            <a:off x="1137542" y="3144128"/>
            <a:ext cx="4888735" cy="2240667"/>
          </a:xfrm>
          <a:prstGeom prst="rect">
            <a:avLst/>
          </a:prstGeom>
          <a:noFill/>
          <a:ln>
            <a:noFill/>
          </a:ln>
        </p:spPr>
      </p:pic>
      <p:pic>
        <p:nvPicPr>
          <p:cNvPr id="125" name="Google Shape;125;p6"/>
          <p:cNvPicPr preferRelativeResize="0"/>
          <p:nvPr/>
        </p:nvPicPr>
        <p:blipFill rotWithShape="1">
          <a:blip r:embed="rId4">
            <a:alphaModFix/>
          </a:blip>
          <a:srcRect/>
          <a:stretch/>
        </p:blipFill>
        <p:spPr>
          <a:xfrm>
            <a:off x="6525330" y="3144128"/>
            <a:ext cx="4833633" cy="2240667"/>
          </a:xfrm>
          <a:prstGeom prst="rect">
            <a:avLst/>
          </a:prstGeom>
          <a:noFill/>
          <a:ln>
            <a:noFill/>
          </a:ln>
        </p:spPr>
      </p:pic>
      <p:sp>
        <p:nvSpPr>
          <p:cNvPr id="126" name="Google Shape;126;p6"/>
          <p:cNvSpPr txBox="1"/>
          <p:nvPr/>
        </p:nvSpPr>
        <p:spPr>
          <a:xfrm>
            <a:off x="6525346" y="2350243"/>
            <a:ext cx="4833600" cy="644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000">
                <a:solidFill>
                  <a:schemeClr val="dk1"/>
                </a:solidFill>
                <a:latin typeface="Franklin Gothic Book" panose="020B0503020102020204" pitchFamily="34" charset="0"/>
                <a:ea typeface="Poppins"/>
                <a:cs typeface="Poppins"/>
                <a:sym typeface="Poppins"/>
              </a:rPr>
              <a:t>clarity of study </a:t>
            </a:r>
            <a:r>
              <a:rPr lang="en-US" sz="2000" b="1">
                <a:solidFill>
                  <a:srgbClr val="002060"/>
                </a:solidFill>
                <a:latin typeface="Franklin Gothic Book" panose="020B0503020102020204" pitchFamily="34" charset="0"/>
                <a:ea typeface="Poppins"/>
                <a:cs typeface="Poppins"/>
                <a:sym typeface="Poppins"/>
              </a:rPr>
              <a:t>execution</a:t>
            </a:r>
            <a:r>
              <a:rPr lang="en-US" sz="2000">
                <a:solidFill>
                  <a:schemeClr val="dk1"/>
                </a:solidFill>
                <a:latin typeface="Franklin Gothic Book" panose="020B0503020102020204" pitchFamily="34" charset="0"/>
                <a:ea typeface="Poppins"/>
                <a:cs typeface="Poppins"/>
                <a:sym typeface="Poppins"/>
              </a:rPr>
              <a:t> </a:t>
            </a:r>
            <a:br>
              <a:rPr lang="en-US" sz="2000">
                <a:solidFill>
                  <a:schemeClr val="dk1"/>
                </a:solidFill>
                <a:latin typeface="Franklin Gothic Book" panose="020B0503020102020204" pitchFamily="34" charset="0"/>
                <a:ea typeface="Poppins"/>
                <a:cs typeface="Poppins"/>
                <a:sym typeface="Poppins"/>
              </a:rPr>
            </a:br>
            <a:r>
              <a:rPr lang="en-US" sz="2000">
                <a:solidFill>
                  <a:schemeClr val="dk1"/>
                </a:solidFill>
                <a:latin typeface="Franklin Gothic Book" panose="020B0503020102020204" pitchFamily="34" charset="0"/>
                <a:ea typeface="Poppins"/>
                <a:cs typeface="Poppins"/>
                <a:sym typeface="Poppins"/>
              </a:rPr>
              <a:t>(e.g. “what did you actually do?)</a:t>
            </a:r>
            <a:endParaRPr sz="2000">
              <a:solidFill>
                <a:schemeClr val="dk1"/>
              </a:solidFill>
              <a:latin typeface="Franklin Gothic Book" panose="020B0503020102020204" pitchFamily="34" charset="0"/>
              <a:ea typeface="Poppins"/>
              <a:cs typeface="Poppins"/>
              <a:sym typeface="Poppins"/>
            </a:endParaRPr>
          </a:p>
        </p:txBody>
      </p:sp>
      <p:sp>
        <p:nvSpPr>
          <p:cNvPr id="127" name="Google Shape;127;p6"/>
          <p:cNvSpPr txBox="1"/>
          <p:nvPr/>
        </p:nvSpPr>
        <p:spPr>
          <a:xfrm>
            <a:off x="1137541" y="2350243"/>
            <a:ext cx="4829306" cy="644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000" dirty="0">
                <a:solidFill>
                  <a:schemeClr val="dk1"/>
                </a:solidFill>
                <a:latin typeface="Franklin Gothic Book" panose="020B0503020102020204" pitchFamily="34" charset="0"/>
                <a:ea typeface="Poppins"/>
                <a:cs typeface="Poppins"/>
                <a:sym typeface="Poppins"/>
              </a:rPr>
              <a:t>transparency in </a:t>
            </a:r>
            <a:r>
              <a:rPr lang="en-US" sz="2000" b="1" dirty="0">
                <a:solidFill>
                  <a:srgbClr val="C00000"/>
                </a:solidFill>
                <a:latin typeface="Franklin Gothic Book" panose="020B0503020102020204" pitchFamily="34" charset="0"/>
                <a:ea typeface="Poppins"/>
                <a:cs typeface="Poppins"/>
                <a:sym typeface="Poppins"/>
              </a:rPr>
              <a:t>process</a:t>
            </a:r>
            <a:r>
              <a:rPr lang="en-US" sz="2000" dirty="0">
                <a:solidFill>
                  <a:schemeClr val="dk1"/>
                </a:solidFill>
                <a:latin typeface="Franklin Gothic Book" panose="020B0503020102020204" pitchFamily="34" charset="0"/>
                <a:ea typeface="Poppins"/>
                <a:cs typeface="Poppins"/>
                <a:sym typeface="Poppins"/>
              </a:rPr>
              <a:t> for database studies (e.g. “what did you plan to do?”) </a:t>
            </a:r>
            <a:endParaRPr sz="2000" dirty="0">
              <a:solidFill>
                <a:schemeClr val="dk1"/>
              </a:solidFill>
              <a:latin typeface="Franklin Gothic Book" panose="020B0503020102020204" pitchFamily="34" charset="0"/>
              <a:ea typeface="Poppins"/>
              <a:cs typeface="Poppins"/>
              <a:sym typeface="Poppins"/>
            </a:endParaRPr>
          </a:p>
          <a:p>
            <a:pPr marL="0" marR="0" lvl="0" indent="0" algn="l" rtl="0">
              <a:spcBef>
                <a:spcPts val="0"/>
              </a:spcBef>
              <a:spcAft>
                <a:spcPts val="0"/>
              </a:spcAft>
              <a:buNone/>
            </a:pPr>
            <a:endParaRPr sz="2000" dirty="0">
              <a:solidFill>
                <a:schemeClr val="dk1"/>
              </a:solidFill>
              <a:latin typeface="Franklin Gothic Book" panose="020B0503020102020204" pitchFamily="34" charset="0"/>
              <a:ea typeface="Poppins"/>
              <a:cs typeface="Poppins"/>
              <a:sym typeface="Poppins"/>
            </a:endParaRPr>
          </a:p>
        </p:txBody>
      </p:sp>
      <p:sp>
        <p:nvSpPr>
          <p:cNvPr id="9" name="Rectangle 8">
            <a:extLst>
              <a:ext uri="{FF2B5EF4-FFF2-40B4-BE49-F238E27FC236}">
                <a16:creationId xmlns:a16="http://schemas.microsoft.com/office/drawing/2014/main" xmlns="" id="{AF40BF5A-B5CF-4B21-BE6C-968BE5AD16C7}"/>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639280" y="270019"/>
            <a:ext cx="11582400" cy="6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2800" b="1">
                <a:solidFill>
                  <a:srgbClr val="002060"/>
                </a:solidFill>
              </a:rPr>
              <a:t>Recent steps to increase transparency about how RWE is generated</a:t>
            </a:r>
            <a:endParaRPr sz="2800" b="1">
              <a:solidFill>
                <a:srgbClr val="002060"/>
              </a:solidFill>
              <a:latin typeface="Poppins"/>
              <a:ea typeface="Poppins"/>
              <a:cs typeface="Poppins"/>
              <a:sym typeface="Poppins"/>
            </a:endParaRPr>
          </a:p>
        </p:txBody>
      </p:sp>
      <p:sp>
        <p:nvSpPr>
          <p:cNvPr id="133" name="Google Shape;133;p7"/>
          <p:cNvSpPr txBox="1">
            <a:spLocks noGrp="1"/>
          </p:cNvSpPr>
          <p:nvPr>
            <p:ph type="sldNum" idx="12"/>
          </p:nvPr>
        </p:nvSpPr>
        <p:spPr>
          <a:xfrm>
            <a:off x="307401" y="6456400"/>
            <a:ext cx="256400" cy="25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BFBFBF"/>
              </a:buClr>
              <a:buSzPts val="1400"/>
              <a:buFont typeface="Libre Franklin"/>
              <a:buNone/>
            </a:pPr>
            <a:fld id="{00000000-1234-1234-1234-123412341234}" type="slidenum">
              <a:rPr lang="en-US"/>
              <a:t>13</a:t>
            </a:fld>
            <a:endParaRPr/>
          </a:p>
        </p:txBody>
      </p:sp>
      <p:sp>
        <p:nvSpPr>
          <p:cNvPr id="134" name="Google Shape;134;p7"/>
          <p:cNvSpPr txBox="1">
            <a:spLocks noGrp="1"/>
          </p:cNvSpPr>
          <p:nvPr>
            <p:ph type="body" idx="1"/>
          </p:nvPr>
        </p:nvSpPr>
        <p:spPr>
          <a:xfrm>
            <a:off x="726142" y="875870"/>
            <a:ext cx="10856259" cy="1278134"/>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100"/>
              <a:buNone/>
            </a:pPr>
            <a:r>
              <a:rPr lang="en-US" sz="2000"/>
              <a:t>The International Society for Pharmacoeconomics and Outcomes Research (</a:t>
            </a:r>
            <a:r>
              <a:rPr lang="en-US" sz="2000" b="1"/>
              <a:t>ISPOR</a:t>
            </a:r>
            <a:r>
              <a:rPr lang="en-US" sz="2000"/>
              <a:t>)/</a:t>
            </a:r>
            <a:endParaRPr/>
          </a:p>
          <a:p>
            <a:pPr marL="0" lvl="0" indent="0" algn="l" rtl="0">
              <a:lnSpc>
                <a:spcPct val="90000"/>
              </a:lnSpc>
              <a:spcBef>
                <a:spcPts val="500"/>
              </a:spcBef>
              <a:spcAft>
                <a:spcPts val="0"/>
              </a:spcAft>
              <a:buSzPts val="1100"/>
              <a:buNone/>
            </a:pPr>
            <a:r>
              <a:rPr lang="en-US" sz="2000"/>
              <a:t>International Society for Pharmacoepidemiology (</a:t>
            </a:r>
            <a:r>
              <a:rPr lang="en-US" sz="2000" b="1"/>
              <a:t>ISPE</a:t>
            </a:r>
            <a:r>
              <a:rPr lang="en-US" sz="2000"/>
              <a:t>) </a:t>
            </a:r>
            <a:endParaRPr/>
          </a:p>
          <a:p>
            <a:pPr marL="0" lvl="0" indent="0" algn="l" rtl="0">
              <a:lnSpc>
                <a:spcPct val="90000"/>
              </a:lnSpc>
              <a:spcBef>
                <a:spcPts val="500"/>
              </a:spcBef>
              <a:spcAft>
                <a:spcPts val="0"/>
              </a:spcAft>
              <a:buSzPts val="1100"/>
              <a:buNone/>
            </a:pPr>
            <a:r>
              <a:rPr lang="en-US" sz="2000"/>
              <a:t>Joint Task Force on Real World Evidence for Healthcare Decision-Making</a:t>
            </a:r>
            <a:endParaRPr sz="2000"/>
          </a:p>
          <a:p>
            <a:pPr marL="0" lvl="0" indent="0" algn="l" rtl="0">
              <a:lnSpc>
                <a:spcPct val="90000"/>
              </a:lnSpc>
              <a:spcBef>
                <a:spcPts val="500"/>
              </a:spcBef>
              <a:spcAft>
                <a:spcPts val="0"/>
              </a:spcAft>
              <a:buSzPts val="1100"/>
              <a:buNone/>
            </a:pPr>
            <a:endParaRPr sz="2000"/>
          </a:p>
        </p:txBody>
      </p:sp>
      <p:pic>
        <p:nvPicPr>
          <p:cNvPr id="135" name="Google Shape;135;p7"/>
          <p:cNvPicPr preferRelativeResize="0"/>
          <p:nvPr/>
        </p:nvPicPr>
        <p:blipFill rotWithShape="1">
          <a:blip r:embed="rId3">
            <a:alphaModFix/>
          </a:blip>
          <a:srcRect/>
          <a:stretch/>
        </p:blipFill>
        <p:spPr>
          <a:xfrm>
            <a:off x="1137542" y="3144128"/>
            <a:ext cx="4888735" cy="2240667"/>
          </a:xfrm>
          <a:prstGeom prst="rect">
            <a:avLst/>
          </a:prstGeom>
          <a:noFill/>
          <a:ln>
            <a:noFill/>
          </a:ln>
        </p:spPr>
      </p:pic>
      <p:pic>
        <p:nvPicPr>
          <p:cNvPr id="136" name="Google Shape;136;p7"/>
          <p:cNvPicPr preferRelativeResize="0"/>
          <p:nvPr/>
        </p:nvPicPr>
        <p:blipFill rotWithShape="1">
          <a:blip r:embed="rId4">
            <a:alphaModFix/>
          </a:blip>
          <a:srcRect/>
          <a:stretch/>
        </p:blipFill>
        <p:spPr>
          <a:xfrm>
            <a:off x="6525330" y="3144128"/>
            <a:ext cx="4833633" cy="2240667"/>
          </a:xfrm>
          <a:prstGeom prst="rect">
            <a:avLst/>
          </a:prstGeom>
          <a:noFill/>
          <a:ln>
            <a:noFill/>
          </a:ln>
        </p:spPr>
      </p:pic>
      <p:sp>
        <p:nvSpPr>
          <p:cNvPr id="137" name="Google Shape;137;p7"/>
          <p:cNvSpPr txBox="1"/>
          <p:nvPr/>
        </p:nvSpPr>
        <p:spPr>
          <a:xfrm>
            <a:off x="6525346" y="2350243"/>
            <a:ext cx="4833600" cy="644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000">
                <a:solidFill>
                  <a:schemeClr val="dk1"/>
                </a:solidFill>
                <a:latin typeface="Franklin Gothic Book" panose="020B0503020102020204" pitchFamily="34" charset="0"/>
                <a:ea typeface="Poppins"/>
                <a:cs typeface="Poppins"/>
                <a:sym typeface="Poppins"/>
              </a:rPr>
              <a:t>clarity of study </a:t>
            </a:r>
            <a:r>
              <a:rPr lang="en-US" sz="2000" b="1">
                <a:solidFill>
                  <a:srgbClr val="002060"/>
                </a:solidFill>
                <a:latin typeface="Franklin Gothic Book" panose="020B0503020102020204" pitchFamily="34" charset="0"/>
                <a:ea typeface="Poppins"/>
                <a:cs typeface="Poppins"/>
                <a:sym typeface="Poppins"/>
              </a:rPr>
              <a:t>execution</a:t>
            </a:r>
            <a:r>
              <a:rPr lang="en-US" sz="2000">
                <a:solidFill>
                  <a:schemeClr val="dk1"/>
                </a:solidFill>
                <a:latin typeface="Franklin Gothic Book" panose="020B0503020102020204" pitchFamily="34" charset="0"/>
                <a:ea typeface="Poppins"/>
                <a:cs typeface="Poppins"/>
                <a:sym typeface="Poppins"/>
              </a:rPr>
              <a:t> </a:t>
            </a:r>
            <a:br>
              <a:rPr lang="en-US" sz="2000">
                <a:solidFill>
                  <a:schemeClr val="dk1"/>
                </a:solidFill>
                <a:latin typeface="Franklin Gothic Book" panose="020B0503020102020204" pitchFamily="34" charset="0"/>
                <a:ea typeface="Poppins"/>
                <a:cs typeface="Poppins"/>
                <a:sym typeface="Poppins"/>
              </a:rPr>
            </a:br>
            <a:r>
              <a:rPr lang="en-US" sz="2000">
                <a:solidFill>
                  <a:schemeClr val="dk1"/>
                </a:solidFill>
                <a:latin typeface="Franklin Gothic Book" panose="020B0503020102020204" pitchFamily="34" charset="0"/>
                <a:ea typeface="Poppins"/>
                <a:cs typeface="Poppins"/>
                <a:sym typeface="Poppins"/>
              </a:rPr>
              <a:t>(e.g. “what did you actually do?)</a:t>
            </a:r>
            <a:endParaRPr sz="2000">
              <a:solidFill>
                <a:schemeClr val="dk1"/>
              </a:solidFill>
              <a:latin typeface="Franklin Gothic Book" panose="020B0503020102020204" pitchFamily="34" charset="0"/>
              <a:ea typeface="Poppins"/>
              <a:cs typeface="Poppins"/>
              <a:sym typeface="Poppins"/>
            </a:endParaRPr>
          </a:p>
        </p:txBody>
      </p:sp>
      <p:sp>
        <p:nvSpPr>
          <p:cNvPr id="138" name="Google Shape;138;p7"/>
          <p:cNvSpPr txBox="1"/>
          <p:nvPr/>
        </p:nvSpPr>
        <p:spPr>
          <a:xfrm>
            <a:off x="1137541" y="2350243"/>
            <a:ext cx="4833600" cy="644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000">
                <a:solidFill>
                  <a:schemeClr val="dk1"/>
                </a:solidFill>
                <a:latin typeface="Franklin Gothic Book" panose="020B0503020102020204" pitchFamily="34" charset="0"/>
                <a:ea typeface="Poppins"/>
                <a:cs typeface="Poppins"/>
                <a:sym typeface="Poppins"/>
              </a:rPr>
              <a:t>transparency in </a:t>
            </a:r>
            <a:r>
              <a:rPr lang="en-US" sz="2000" b="1">
                <a:solidFill>
                  <a:srgbClr val="C00000"/>
                </a:solidFill>
                <a:latin typeface="Franklin Gothic Book" panose="020B0503020102020204" pitchFamily="34" charset="0"/>
                <a:ea typeface="Poppins"/>
                <a:cs typeface="Poppins"/>
                <a:sym typeface="Poppins"/>
              </a:rPr>
              <a:t>process</a:t>
            </a:r>
            <a:r>
              <a:rPr lang="en-US" sz="2000">
                <a:solidFill>
                  <a:schemeClr val="dk1"/>
                </a:solidFill>
                <a:latin typeface="Franklin Gothic Book" panose="020B0503020102020204" pitchFamily="34" charset="0"/>
                <a:ea typeface="Poppins"/>
                <a:cs typeface="Poppins"/>
                <a:sym typeface="Poppins"/>
              </a:rPr>
              <a:t> for database studies (e.g. “what did you plan to do?”) </a:t>
            </a:r>
            <a:endParaRPr sz="2000">
              <a:solidFill>
                <a:schemeClr val="dk1"/>
              </a:solidFill>
              <a:latin typeface="Franklin Gothic Book" panose="020B0503020102020204" pitchFamily="34" charset="0"/>
              <a:ea typeface="Poppins"/>
              <a:cs typeface="Poppins"/>
              <a:sym typeface="Poppins"/>
            </a:endParaRPr>
          </a:p>
          <a:p>
            <a:pPr marL="0" marR="0" lvl="0" indent="0" algn="l" rtl="0">
              <a:spcBef>
                <a:spcPts val="0"/>
              </a:spcBef>
              <a:spcAft>
                <a:spcPts val="0"/>
              </a:spcAft>
              <a:buNone/>
            </a:pPr>
            <a:endParaRPr sz="2000">
              <a:solidFill>
                <a:schemeClr val="dk1"/>
              </a:solidFill>
              <a:latin typeface="Franklin Gothic Book" panose="020B0503020102020204" pitchFamily="34" charset="0"/>
              <a:ea typeface="Poppins"/>
              <a:cs typeface="Poppins"/>
              <a:sym typeface="Poppins"/>
            </a:endParaRPr>
          </a:p>
        </p:txBody>
      </p:sp>
      <p:sp>
        <p:nvSpPr>
          <p:cNvPr id="139" name="Google Shape;139;p7"/>
          <p:cNvSpPr/>
          <p:nvPr/>
        </p:nvSpPr>
        <p:spPr>
          <a:xfrm>
            <a:off x="6026277" y="1811547"/>
            <a:ext cx="5858322" cy="4644853"/>
          </a:xfrm>
          <a:prstGeom prst="ellipse">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 name="Rectangle 9">
            <a:extLst>
              <a:ext uri="{FF2B5EF4-FFF2-40B4-BE49-F238E27FC236}">
                <a16:creationId xmlns:a16="http://schemas.microsoft.com/office/drawing/2014/main" xmlns="" id="{AF40BF5A-B5CF-4B21-BE6C-968BE5AD16C7}"/>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762000" y="305879"/>
            <a:ext cx="11430000" cy="6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200" b="1" dirty="0">
                <a:solidFill>
                  <a:srgbClr val="002060"/>
                </a:solidFill>
              </a:rPr>
              <a:t>Specific reporting to improve clarity, reproducibility and facilitate validity assessment</a:t>
            </a:r>
            <a:endParaRPr sz="3200" b="1" dirty="0">
              <a:solidFill>
                <a:srgbClr val="002060"/>
              </a:solidFill>
              <a:latin typeface="Poppins"/>
              <a:ea typeface="Poppins"/>
              <a:cs typeface="Poppins"/>
              <a:sym typeface="Poppins"/>
            </a:endParaRPr>
          </a:p>
        </p:txBody>
      </p:sp>
      <p:sp>
        <p:nvSpPr>
          <p:cNvPr id="145" name="Google Shape;145;p8"/>
          <p:cNvSpPr txBox="1">
            <a:spLocks noGrp="1"/>
          </p:cNvSpPr>
          <p:nvPr>
            <p:ph type="sldNum" idx="12"/>
          </p:nvPr>
        </p:nvSpPr>
        <p:spPr>
          <a:xfrm>
            <a:off x="307401" y="6456400"/>
            <a:ext cx="256400" cy="25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BFBFBF"/>
              </a:buClr>
              <a:buSzPts val="1400"/>
              <a:buFont typeface="Libre Franklin"/>
              <a:buNone/>
            </a:pPr>
            <a:fld id="{00000000-1234-1234-1234-123412341234}" type="slidenum">
              <a:rPr lang="en-US"/>
              <a:t>14</a:t>
            </a:fld>
            <a:endParaRPr/>
          </a:p>
        </p:txBody>
      </p:sp>
      <p:sp>
        <p:nvSpPr>
          <p:cNvPr id="146" name="Google Shape;146;p8"/>
          <p:cNvSpPr txBox="1">
            <a:spLocks noGrp="1"/>
          </p:cNvSpPr>
          <p:nvPr>
            <p:ph type="body" idx="1"/>
          </p:nvPr>
        </p:nvSpPr>
        <p:spPr>
          <a:xfrm>
            <a:off x="672355" y="1900100"/>
            <a:ext cx="16736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DATA SOURCE</a:t>
            </a:r>
            <a:endParaRPr sz="1600">
              <a:solidFill>
                <a:schemeClr val="dk2"/>
              </a:solidFill>
            </a:endParaRPr>
          </a:p>
          <a:p>
            <a:pPr marL="0" lvl="0" indent="0" algn="l" rtl="0">
              <a:lnSpc>
                <a:spcPct val="90000"/>
              </a:lnSpc>
              <a:spcBef>
                <a:spcPts val="500"/>
              </a:spcBef>
              <a:spcAft>
                <a:spcPts val="0"/>
              </a:spcAft>
              <a:buSzPts val="1400"/>
              <a:buNone/>
            </a:pPr>
            <a:endParaRPr/>
          </a:p>
          <a:p>
            <a:pPr marL="0" lvl="0" indent="0" algn="l" rtl="0">
              <a:lnSpc>
                <a:spcPct val="90000"/>
              </a:lnSpc>
              <a:spcBef>
                <a:spcPts val="500"/>
              </a:spcBef>
              <a:spcAft>
                <a:spcPts val="0"/>
              </a:spcAft>
              <a:buSzPts val="1400"/>
              <a:buNone/>
            </a:pPr>
            <a:endParaRPr/>
          </a:p>
        </p:txBody>
      </p:sp>
      <p:sp>
        <p:nvSpPr>
          <p:cNvPr id="147" name="Google Shape;147;p8"/>
          <p:cNvSpPr txBox="1">
            <a:spLocks noGrp="1"/>
          </p:cNvSpPr>
          <p:nvPr>
            <p:ph type="body" idx="1"/>
          </p:nvPr>
        </p:nvSpPr>
        <p:spPr>
          <a:xfrm>
            <a:off x="672355" y="2176500"/>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Data provider</a:t>
            </a:r>
            <a:endParaRPr sz="1200"/>
          </a:p>
          <a:p>
            <a:pPr marL="243834" lvl="0" indent="-137155" algn="l" rtl="0">
              <a:lnSpc>
                <a:spcPct val="90000"/>
              </a:lnSpc>
              <a:spcBef>
                <a:spcPts val="0"/>
              </a:spcBef>
              <a:spcAft>
                <a:spcPts val="0"/>
              </a:spcAft>
              <a:buSzPts val="900"/>
              <a:buChar char="●"/>
            </a:pPr>
            <a:r>
              <a:rPr lang="en-US" sz="1200"/>
              <a:t>Data extraction date (DED)*</a:t>
            </a:r>
            <a:endParaRPr sz="1200"/>
          </a:p>
          <a:p>
            <a:pPr marL="243834" lvl="0" indent="-137155" algn="l" rtl="0">
              <a:lnSpc>
                <a:spcPct val="90000"/>
              </a:lnSpc>
              <a:spcBef>
                <a:spcPts val="0"/>
              </a:spcBef>
              <a:spcAft>
                <a:spcPts val="0"/>
              </a:spcAft>
              <a:buSzPts val="900"/>
              <a:buChar char="●"/>
            </a:pPr>
            <a:r>
              <a:rPr lang="en-US" sz="1200"/>
              <a:t>Data sampling</a:t>
            </a:r>
            <a:endParaRPr sz="1200"/>
          </a:p>
          <a:p>
            <a:pPr marL="243834" lvl="0" indent="-137155" algn="l" rtl="0">
              <a:lnSpc>
                <a:spcPct val="90000"/>
              </a:lnSpc>
              <a:spcBef>
                <a:spcPts val="0"/>
              </a:spcBef>
              <a:spcAft>
                <a:spcPts val="0"/>
              </a:spcAft>
              <a:buSzPts val="900"/>
              <a:buChar char="●"/>
            </a:pPr>
            <a:r>
              <a:rPr lang="en-US" sz="1200"/>
              <a:t>Source data range (SDR)*</a:t>
            </a:r>
            <a:endParaRPr sz="1200"/>
          </a:p>
          <a:p>
            <a:pPr marL="243834" lvl="0" indent="-137155" algn="l" rtl="0">
              <a:lnSpc>
                <a:spcPct val="90000"/>
              </a:lnSpc>
              <a:spcBef>
                <a:spcPts val="0"/>
              </a:spcBef>
              <a:spcAft>
                <a:spcPts val="0"/>
              </a:spcAft>
              <a:buSzPts val="900"/>
              <a:buChar char="●"/>
            </a:pPr>
            <a:r>
              <a:rPr lang="en-US" sz="1200"/>
              <a:t>Type of data</a:t>
            </a:r>
            <a:endParaRPr sz="1200"/>
          </a:p>
        </p:txBody>
      </p:sp>
      <p:sp>
        <p:nvSpPr>
          <p:cNvPr id="148" name="Google Shape;148;p8"/>
          <p:cNvSpPr txBox="1">
            <a:spLocks noGrp="1"/>
          </p:cNvSpPr>
          <p:nvPr>
            <p:ph type="body" idx="1"/>
          </p:nvPr>
        </p:nvSpPr>
        <p:spPr>
          <a:xfrm>
            <a:off x="3385688" y="2176500"/>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Data linkage, other supplemental data</a:t>
            </a:r>
            <a:endParaRPr sz="1200"/>
          </a:p>
          <a:p>
            <a:pPr marL="243834" lvl="0" indent="-137155" algn="l" rtl="0">
              <a:lnSpc>
                <a:spcPct val="90000"/>
              </a:lnSpc>
              <a:spcBef>
                <a:spcPts val="0"/>
              </a:spcBef>
              <a:spcAft>
                <a:spcPts val="0"/>
              </a:spcAft>
              <a:buSzPts val="900"/>
              <a:buChar char="●"/>
            </a:pPr>
            <a:r>
              <a:rPr lang="en-US" sz="1200"/>
              <a:t>Data cleaning</a:t>
            </a:r>
            <a:endParaRPr sz="1200"/>
          </a:p>
          <a:p>
            <a:pPr marL="243834" lvl="0" indent="-137155" algn="l" rtl="0">
              <a:lnSpc>
                <a:spcPct val="90000"/>
              </a:lnSpc>
              <a:spcBef>
                <a:spcPts val="0"/>
              </a:spcBef>
              <a:spcAft>
                <a:spcPts val="0"/>
              </a:spcAft>
              <a:buSzPts val="900"/>
              <a:buChar char="●"/>
            </a:pPr>
            <a:r>
              <a:rPr lang="en-US" sz="1200"/>
              <a:t>Data model conversion</a:t>
            </a:r>
            <a:endParaRPr sz="1200"/>
          </a:p>
          <a:p>
            <a:pPr marL="0" lvl="0" indent="0" algn="l" rtl="0">
              <a:lnSpc>
                <a:spcPct val="90000"/>
              </a:lnSpc>
              <a:spcBef>
                <a:spcPts val="500"/>
              </a:spcBef>
              <a:spcAft>
                <a:spcPts val="0"/>
              </a:spcAft>
              <a:buSzPts val="1400"/>
              <a:buNone/>
            </a:pPr>
            <a:endParaRPr sz="1200"/>
          </a:p>
        </p:txBody>
      </p:sp>
      <p:sp>
        <p:nvSpPr>
          <p:cNvPr id="149" name="Google Shape;149;p8"/>
          <p:cNvSpPr txBox="1">
            <a:spLocks noGrp="1"/>
          </p:cNvSpPr>
          <p:nvPr>
            <p:ph type="body" idx="1"/>
          </p:nvPr>
        </p:nvSpPr>
        <p:spPr>
          <a:xfrm>
            <a:off x="672355" y="3200092"/>
            <a:ext cx="16736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DESIGN</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0" name="Google Shape;150;p8"/>
          <p:cNvSpPr txBox="1">
            <a:spLocks noGrp="1"/>
          </p:cNvSpPr>
          <p:nvPr>
            <p:ph type="body" idx="1"/>
          </p:nvPr>
        </p:nvSpPr>
        <p:spPr>
          <a:xfrm>
            <a:off x="672355" y="3476492"/>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Design diagram</a:t>
            </a:r>
            <a:endParaRPr sz="1200"/>
          </a:p>
        </p:txBody>
      </p:sp>
      <p:sp>
        <p:nvSpPr>
          <p:cNvPr id="151" name="Google Shape;151;p8"/>
          <p:cNvSpPr txBox="1">
            <a:spLocks noGrp="1"/>
          </p:cNvSpPr>
          <p:nvPr>
            <p:ph type="body" idx="1"/>
          </p:nvPr>
        </p:nvSpPr>
        <p:spPr>
          <a:xfrm>
            <a:off x="672355" y="3812709"/>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INCLUSION/EXCLUSION CRITERIA</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2" name="Google Shape;152;p8"/>
          <p:cNvSpPr txBox="1">
            <a:spLocks noGrp="1"/>
          </p:cNvSpPr>
          <p:nvPr>
            <p:ph type="body" idx="1"/>
          </p:nvPr>
        </p:nvSpPr>
        <p:spPr>
          <a:xfrm>
            <a:off x="672355" y="4089109"/>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Study entry date (SED)*</a:t>
            </a:r>
            <a:endParaRPr sz="1200"/>
          </a:p>
          <a:p>
            <a:pPr marL="243834" lvl="0" indent="-137155" algn="l" rtl="0">
              <a:lnSpc>
                <a:spcPct val="90000"/>
              </a:lnSpc>
              <a:spcBef>
                <a:spcPts val="0"/>
              </a:spcBef>
              <a:spcAft>
                <a:spcPts val="0"/>
              </a:spcAft>
              <a:buSzPts val="900"/>
              <a:buChar char="●"/>
            </a:pPr>
            <a:r>
              <a:rPr lang="en-US" sz="1200"/>
              <a:t>Person or episode level study entry</a:t>
            </a:r>
            <a:endParaRPr sz="1200"/>
          </a:p>
          <a:p>
            <a:pPr marL="243834" lvl="0" indent="-137155" algn="l" rtl="0">
              <a:lnSpc>
                <a:spcPct val="90000"/>
              </a:lnSpc>
              <a:spcBef>
                <a:spcPts val="0"/>
              </a:spcBef>
              <a:spcAft>
                <a:spcPts val="0"/>
              </a:spcAft>
              <a:buSzPts val="900"/>
              <a:buChar char="●"/>
            </a:pPr>
            <a:r>
              <a:rPr lang="en-US" sz="1200"/>
              <a:t>Sequencing of exclusions</a:t>
            </a:r>
            <a:endParaRPr sz="1200"/>
          </a:p>
          <a:p>
            <a:pPr marL="243834" lvl="0" indent="-137155" algn="l" rtl="0">
              <a:lnSpc>
                <a:spcPct val="90000"/>
              </a:lnSpc>
              <a:spcBef>
                <a:spcPts val="0"/>
              </a:spcBef>
              <a:spcAft>
                <a:spcPts val="0"/>
              </a:spcAft>
              <a:buSzPts val="900"/>
              <a:buChar char="●"/>
            </a:pPr>
            <a:r>
              <a:rPr lang="en-US" sz="1200"/>
              <a:t>Enrollment window (EW)*</a:t>
            </a:r>
            <a:endParaRPr sz="1200"/>
          </a:p>
          <a:p>
            <a:pPr marL="243834" lvl="0" indent="-137155" algn="l" rtl="0">
              <a:lnSpc>
                <a:spcPct val="90000"/>
              </a:lnSpc>
              <a:spcBef>
                <a:spcPts val="0"/>
              </a:spcBef>
              <a:spcAft>
                <a:spcPts val="0"/>
              </a:spcAft>
              <a:buSzPts val="900"/>
              <a:buChar char="●"/>
            </a:pPr>
            <a:r>
              <a:rPr lang="en-US" sz="1200"/>
              <a:t>Enrollment gap</a:t>
            </a:r>
            <a:endParaRPr sz="1200"/>
          </a:p>
          <a:p>
            <a:pPr marL="243834" lvl="0" indent="-137155" algn="l" rtl="0">
              <a:lnSpc>
                <a:spcPct val="90000"/>
              </a:lnSpc>
              <a:spcBef>
                <a:spcPts val="0"/>
              </a:spcBef>
              <a:spcAft>
                <a:spcPts val="0"/>
              </a:spcAft>
              <a:buSzPts val="900"/>
              <a:buChar char="●"/>
            </a:pPr>
            <a:r>
              <a:rPr lang="en-US" sz="1200"/>
              <a:t>Inclusion/Exclusion definition window</a:t>
            </a:r>
            <a:endParaRPr sz="1200"/>
          </a:p>
        </p:txBody>
      </p:sp>
      <p:sp>
        <p:nvSpPr>
          <p:cNvPr id="153" name="Google Shape;153;p8"/>
          <p:cNvSpPr txBox="1">
            <a:spLocks noGrp="1"/>
          </p:cNvSpPr>
          <p:nvPr>
            <p:ph type="body" idx="1"/>
          </p:nvPr>
        </p:nvSpPr>
        <p:spPr>
          <a:xfrm>
            <a:off x="3385688" y="4089109"/>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a:t>
            </a:r>
            <a:endParaRPr sz="1200"/>
          </a:p>
          <a:p>
            <a:pPr marL="243834" lvl="0" indent="-137155" algn="l" rtl="0">
              <a:lnSpc>
                <a:spcPct val="90000"/>
              </a:lnSpc>
              <a:spcBef>
                <a:spcPts val="0"/>
              </a:spcBef>
              <a:spcAft>
                <a:spcPts val="0"/>
              </a:spcAft>
              <a:buSzPts val="900"/>
              <a:buChar char="●"/>
            </a:pPr>
            <a:r>
              <a:rPr lang="en-US" sz="1200"/>
              <a:t>Frequency and temporality of codes]</a:t>
            </a:r>
            <a:endParaRPr sz="1200"/>
          </a:p>
          <a:p>
            <a:pPr marL="243834" lvl="0" indent="-137155" algn="l" rtl="0">
              <a:lnSpc>
                <a:spcPct val="90000"/>
              </a:lnSpc>
              <a:spcBef>
                <a:spcPts val="0"/>
              </a:spcBef>
              <a:spcAft>
                <a:spcPts val="0"/>
              </a:spcAft>
              <a:buSzPts val="900"/>
              <a:buChar char="●"/>
            </a:pPr>
            <a:r>
              <a:rPr lang="en-US" sz="1200"/>
              <a:t>Diagnosis position (if relevant/available)</a:t>
            </a:r>
            <a:endParaRPr sz="1200"/>
          </a:p>
          <a:p>
            <a:pPr marL="243834" lvl="0" indent="-137155" algn="l" rtl="0">
              <a:lnSpc>
                <a:spcPct val="90000"/>
              </a:lnSpc>
              <a:spcBef>
                <a:spcPts val="0"/>
              </a:spcBef>
              <a:spcAft>
                <a:spcPts val="0"/>
              </a:spcAft>
              <a:buSzPts val="900"/>
              <a:buChar char="●"/>
            </a:pPr>
            <a:r>
              <a:rPr lang="en-US" sz="1200"/>
              <a:t>Care setting</a:t>
            </a:r>
            <a:endParaRPr sz="1200"/>
          </a:p>
          <a:p>
            <a:pPr marL="243834" lvl="0" indent="-137155" algn="l" rtl="0">
              <a:lnSpc>
                <a:spcPct val="90000"/>
              </a:lnSpc>
              <a:spcBef>
                <a:spcPts val="0"/>
              </a:spcBef>
              <a:spcAft>
                <a:spcPts val="0"/>
              </a:spcAft>
              <a:buSzPts val="900"/>
              <a:buChar char="●"/>
            </a:pPr>
            <a:r>
              <a:rPr lang="en-US" sz="1200"/>
              <a:t>Washout for exposure</a:t>
            </a:r>
            <a:endParaRPr sz="1200"/>
          </a:p>
          <a:p>
            <a:pPr marL="243834" lvl="0" indent="-137155" algn="l" rtl="0">
              <a:lnSpc>
                <a:spcPct val="90000"/>
              </a:lnSpc>
              <a:spcBef>
                <a:spcPts val="0"/>
              </a:spcBef>
              <a:spcAft>
                <a:spcPts val="0"/>
              </a:spcAft>
              <a:buSzPts val="900"/>
              <a:buChar char="●"/>
            </a:pPr>
            <a:r>
              <a:rPr lang="en-US" sz="1200"/>
              <a:t>Washout for outcome</a:t>
            </a:r>
            <a:endParaRPr sz="1200"/>
          </a:p>
        </p:txBody>
      </p:sp>
      <p:sp>
        <p:nvSpPr>
          <p:cNvPr id="154" name="Google Shape;154;p8"/>
          <p:cNvSpPr txBox="1">
            <a:spLocks noGrp="1"/>
          </p:cNvSpPr>
          <p:nvPr>
            <p:ph type="body" idx="1"/>
          </p:nvPr>
        </p:nvSpPr>
        <p:spPr>
          <a:xfrm>
            <a:off x="672355" y="5630967"/>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CONTROL SAMPLING</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5" name="Google Shape;155;p8"/>
          <p:cNvSpPr txBox="1">
            <a:spLocks noGrp="1"/>
          </p:cNvSpPr>
          <p:nvPr>
            <p:ph type="body" idx="1"/>
          </p:nvPr>
        </p:nvSpPr>
        <p:spPr>
          <a:xfrm>
            <a:off x="672355" y="5907367"/>
            <a:ext cx="2743200" cy="4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Sampling strategy</a:t>
            </a:r>
            <a:endParaRPr sz="1200"/>
          </a:p>
          <a:p>
            <a:pPr marL="243834" lvl="0" indent="-137155" algn="l" rtl="0">
              <a:lnSpc>
                <a:spcPct val="90000"/>
              </a:lnSpc>
              <a:spcBef>
                <a:spcPts val="0"/>
              </a:spcBef>
              <a:spcAft>
                <a:spcPts val="0"/>
              </a:spcAft>
              <a:buSzPts val="900"/>
              <a:buChar char="●"/>
            </a:pPr>
            <a:r>
              <a:rPr lang="en-US" sz="1200"/>
              <a:t>Matching factors</a:t>
            </a:r>
            <a:endParaRPr sz="1200"/>
          </a:p>
        </p:txBody>
      </p:sp>
      <p:sp>
        <p:nvSpPr>
          <p:cNvPr id="156" name="Google Shape;156;p8"/>
          <p:cNvSpPr txBox="1">
            <a:spLocks noGrp="1"/>
          </p:cNvSpPr>
          <p:nvPr>
            <p:ph type="body" idx="1"/>
          </p:nvPr>
        </p:nvSpPr>
        <p:spPr>
          <a:xfrm>
            <a:off x="3385688" y="5907367"/>
            <a:ext cx="2743200" cy="4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Matching ratio</a:t>
            </a:r>
            <a:endParaRPr sz="1200"/>
          </a:p>
        </p:txBody>
      </p:sp>
      <p:sp>
        <p:nvSpPr>
          <p:cNvPr id="157" name="Google Shape;157;p8"/>
          <p:cNvSpPr txBox="1">
            <a:spLocks noGrp="1"/>
          </p:cNvSpPr>
          <p:nvPr>
            <p:ph type="body" idx="1"/>
          </p:nvPr>
        </p:nvSpPr>
        <p:spPr>
          <a:xfrm>
            <a:off x="6300267" y="1900100"/>
            <a:ext cx="3335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EXPOSURE DEFINITION</a:t>
            </a:r>
            <a:endParaRPr sz="1600">
              <a:solidFill>
                <a:schemeClr val="dk2"/>
              </a:solidFill>
            </a:endParaRPr>
          </a:p>
          <a:p>
            <a:pPr marL="0" lvl="0" indent="0" algn="l" rtl="0">
              <a:lnSpc>
                <a:spcPct val="90000"/>
              </a:lnSpc>
              <a:spcBef>
                <a:spcPts val="500"/>
              </a:spcBef>
              <a:spcAft>
                <a:spcPts val="0"/>
              </a:spcAft>
              <a:buSzPts val="1400"/>
              <a:buNone/>
            </a:pPr>
            <a:endParaRPr>
              <a:solidFill>
                <a:schemeClr val="dk2"/>
              </a:solidFill>
            </a:endParaRPr>
          </a:p>
          <a:p>
            <a:pPr marL="0" lvl="0" indent="0" algn="l" rtl="0">
              <a:lnSpc>
                <a:spcPct val="90000"/>
              </a:lnSpc>
              <a:spcBef>
                <a:spcPts val="500"/>
              </a:spcBef>
              <a:spcAft>
                <a:spcPts val="0"/>
              </a:spcAft>
              <a:buSzPts val="1400"/>
              <a:buNone/>
            </a:pPr>
            <a:endParaRPr>
              <a:solidFill>
                <a:schemeClr val="dk2"/>
              </a:solidFill>
            </a:endParaRPr>
          </a:p>
        </p:txBody>
      </p:sp>
      <p:sp>
        <p:nvSpPr>
          <p:cNvPr id="158" name="Google Shape;158;p8"/>
          <p:cNvSpPr txBox="1">
            <a:spLocks noGrp="1"/>
          </p:cNvSpPr>
          <p:nvPr>
            <p:ph type="body" idx="1"/>
          </p:nvPr>
        </p:nvSpPr>
        <p:spPr>
          <a:xfrm>
            <a:off x="6300267" y="2176500"/>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Type of exposure</a:t>
            </a:r>
            <a:endParaRPr sz="1200"/>
          </a:p>
          <a:p>
            <a:pPr marL="243834" lvl="0" indent="-137155" algn="l" rtl="0">
              <a:lnSpc>
                <a:spcPct val="90000"/>
              </a:lnSpc>
              <a:spcBef>
                <a:spcPts val="0"/>
              </a:spcBef>
              <a:spcAft>
                <a:spcPts val="0"/>
              </a:spcAft>
              <a:buSzPts val="900"/>
              <a:buChar char="●"/>
            </a:pPr>
            <a:r>
              <a:rPr lang="en-US" sz="1200"/>
              <a:t>Exposure risk window (ERW)</a:t>
            </a:r>
            <a:endParaRPr sz="1200"/>
          </a:p>
          <a:p>
            <a:pPr marL="243834" lvl="0" indent="-137155" algn="l" rtl="0">
              <a:lnSpc>
                <a:spcPct val="90000"/>
              </a:lnSpc>
              <a:spcBef>
                <a:spcPts val="0"/>
              </a:spcBef>
              <a:spcAft>
                <a:spcPts val="0"/>
              </a:spcAft>
              <a:buSzPts val="900"/>
              <a:buChar char="●"/>
            </a:pPr>
            <a:r>
              <a:rPr lang="en-US" sz="1200"/>
              <a:t>Induction period</a:t>
            </a:r>
            <a:endParaRPr sz="1200"/>
          </a:p>
          <a:p>
            <a:pPr marL="243834" lvl="0" indent="-137155" algn="l" rtl="0">
              <a:lnSpc>
                <a:spcPct val="90000"/>
              </a:lnSpc>
              <a:spcBef>
                <a:spcPts val="0"/>
              </a:spcBef>
              <a:spcAft>
                <a:spcPts val="0"/>
              </a:spcAft>
              <a:buSzPts val="900"/>
              <a:buChar char="●"/>
            </a:pPr>
            <a:r>
              <a:rPr lang="en-US" sz="1200"/>
              <a:t>Stockpiling</a:t>
            </a:r>
            <a:endParaRPr sz="1200"/>
          </a:p>
          <a:p>
            <a:pPr marL="243834" lvl="0" indent="-137155" algn="l" rtl="0">
              <a:lnSpc>
                <a:spcPct val="90000"/>
              </a:lnSpc>
              <a:spcBef>
                <a:spcPts val="0"/>
              </a:spcBef>
              <a:spcAft>
                <a:spcPts val="0"/>
              </a:spcAft>
              <a:buSzPts val="900"/>
              <a:buChar char="●"/>
            </a:pPr>
            <a:r>
              <a:rPr lang="en-US" sz="1200"/>
              <a:t>Bridging exposure episodes</a:t>
            </a:r>
            <a:endParaRPr sz="1200"/>
          </a:p>
          <a:p>
            <a:pPr marL="243834" lvl="0" indent="-137155" algn="l" rtl="0">
              <a:lnSpc>
                <a:spcPct val="90000"/>
              </a:lnSpc>
              <a:spcBef>
                <a:spcPts val="0"/>
              </a:spcBef>
              <a:spcAft>
                <a:spcPts val="0"/>
              </a:spcAft>
              <a:buSzPts val="900"/>
              <a:buChar char="●"/>
            </a:pPr>
            <a:r>
              <a:rPr lang="en-US" sz="1200"/>
              <a:t>Exposure extension</a:t>
            </a:r>
            <a:endParaRPr sz="1200"/>
          </a:p>
        </p:txBody>
      </p:sp>
      <p:sp>
        <p:nvSpPr>
          <p:cNvPr id="159" name="Google Shape;159;p8"/>
          <p:cNvSpPr txBox="1">
            <a:spLocks noGrp="1"/>
          </p:cNvSpPr>
          <p:nvPr>
            <p:ph type="body" idx="1"/>
          </p:nvPr>
        </p:nvSpPr>
        <p:spPr>
          <a:xfrm>
            <a:off x="9013600" y="2176500"/>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Switching/add on z</a:t>
            </a:r>
            <a:endParaRPr sz="1200"/>
          </a:p>
          <a:p>
            <a:pPr marL="243834" lvl="0" indent="-137155" algn="l" rtl="0">
              <a:lnSpc>
                <a:spcPct val="90000"/>
              </a:lnSpc>
              <a:spcBef>
                <a:spcPts val="0"/>
              </a:spcBef>
              <a:spcAft>
                <a:spcPts val="0"/>
              </a:spcAft>
              <a:buSzPts val="900"/>
              <a:buChar char="●"/>
            </a:pPr>
            <a:r>
              <a:rPr lang="en-US" sz="1200"/>
              <a:t>Codes, frequency and temporality of codes, diagnosis position, care setting</a:t>
            </a:r>
            <a:endParaRPr sz="1200"/>
          </a:p>
          <a:p>
            <a:pPr marL="243834" lvl="0" indent="-137155" algn="l" rtl="0">
              <a:lnSpc>
                <a:spcPct val="90000"/>
              </a:lnSpc>
              <a:spcBef>
                <a:spcPts val="0"/>
              </a:spcBef>
              <a:spcAft>
                <a:spcPts val="0"/>
              </a:spcAft>
              <a:buSzPts val="900"/>
              <a:buChar char="●"/>
            </a:pPr>
            <a:r>
              <a:rPr lang="en-US" sz="1200"/>
              <a:t>Exposure Assessment Window (EAW)*</a:t>
            </a:r>
            <a:endParaRPr sz="1200"/>
          </a:p>
        </p:txBody>
      </p:sp>
      <p:sp>
        <p:nvSpPr>
          <p:cNvPr id="160" name="Google Shape;160;p8"/>
          <p:cNvSpPr txBox="1">
            <a:spLocks noGrp="1"/>
          </p:cNvSpPr>
          <p:nvPr>
            <p:ph type="body" idx="1"/>
          </p:nvPr>
        </p:nvSpPr>
        <p:spPr>
          <a:xfrm>
            <a:off x="6300267" y="3360175"/>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FOLLOW UP TIME</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61" name="Google Shape;161;p8"/>
          <p:cNvSpPr txBox="1">
            <a:spLocks noGrp="1"/>
          </p:cNvSpPr>
          <p:nvPr>
            <p:ph type="body" idx="1"/>
          </p:nvPr>
        </p:nvSpPr>
        <p:spPr>
          <a:xfrm>
            <a:off x="6300267" y="3636575"/>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Follow-up window (FW)*</a:t>
            </a:r>
            <a:endParaRPr sz="1200"/>
          </a:p>
        </p:txBody>
      </p:sp>
      <p:sp>
        <p:nvSpPr>
          <p:cNvPr id="162" name="Google Shape;162;p8"/>
          <p:cNvSpPr txBox="1">
            <a:spLocks noGrp="1"/>
          </p:cNvSpPr>
          <p:nvPr>
            <p:ph type="body" idx="1"/>
          </p:nvPr>
        </p:nvSpPr>
        <p:spPr>
          <a:xfrm>
            <a:off x="9013600" y="3636575"/>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Censoring criteria</a:t>
            </a:r>
            <a:endParaRPr sz="1200"/>
          </a:p>
        </p:txBody>
      </p:sp>
      <p:sp>
        <p:nvSpPr>
          <p:cNvPr id="163" name="Google Shape;163;p8"/>
          <p:cNvSpPr txBox="1">
            <a:spLocks noGrp="1"/>
          </p:cNvSpPr>
          <p:nvPr>
            <p:ph type="body" idx="1"/>
          </p:nvPr>
        </p:nvSpPr>
        <p:spPr>
          <a:xfrm>
            <a:off x="6300267" y="3987500"/>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OUTCOME DEFINITION</a:t>
            </a:r>
            <a:endParaRPr sz="1600">
              <a:solidFill>
                <a:schemeClr val="dk2"/>
              </a:solidFill>
            </a:endParaRPr>
          </a:p>
        </p:txBody>
      </p:sp>
      <p:sp>
        <p:nvSpPr>
          <p:cNvPr id="164" name="Google Shape;164;p8"/>
          <p:cNvSpPr txBox="1">
            <a:spLocks noGrp="1"/>
          </p:cNvSpPr>
          <p:nvPr>
            <p:ph type="body" idx="1"/>
          </p:nvPr>
        </p:nvSpPr>
        <p:spPr>
          <a:xfrm>
            <a:off x="6300267" y="4263900"/>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Event date (ED)*</a:t>
            </a:r>
            <a:endParaRPr sz="1200"/>
          </a:p>
          <a:p>
            <a:pPr marL="243834" lvl="0" indent="-137155" algn="l" rtl="0">
              <a:lnSpc>
                <a:spcPct val="90000"/>
              </a:lnSpc>
              <a:spcBef>
                <a:spcPts val="0"/>
              </a:spcBef>
              <a:spcAft>
                <a:spcPts val="0"/>
              </a:spcAft>
              <a:buSzPts val="900"/>
              <a:buChar char="●"/>
            </a:pPr>
            <a:r>
              <a:rPr lang="en-US" sz="1200"/>
              <a:t>Validation</a:t>
            </a:r>
            <a:endParaRPr sz="1200"/>
          </a:p>
        </p:txBody>
      </p:sp>
      <p:sp>
        <p:nvSpPr>
          <p:cNvPr id="165" name="Google Shape;165;p8"/>
          <p:cNvSpPr txBox="1">
            <a:spLocks noGrp="1"/>
          </p:cNvSpPr>
          <p:nvPr>
            <p:ph type="body" idx="1"/>
          </p:nvPr>
        </p:nvSpPr>
        <p:spPr>
          <a:xfrm>
            <a:off x="9013600" y="4263900"/>
            <a:ext cx="2743200" cy="6444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 frequency and temporality of codes, diagnosis position, care setting</a:t>
            </a:r>
            <a:endParaRPr sz="1200"/>
          </a:p>
        </p:txBody>
      </p:sp>
      <p:sp>
        <p:nvSpPr>
          <p:cNvPr id="166" name="Google Shape;166;p8"/>
          <p:cNvSpPr txBox="1">
            <a:spLocks noGrp="1"/>
          </p:cNvSpPr>
          <p:nvPr>
            <p:ph type="body" idx="1"/>
          </p:nvPr>
        </p:nvSpPr>
        <p:spPr>
          <a:xfrm>
            <a:off x="6300267" y="4820248"/>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COVARIATE DEFINITIONS</a:t>
            </a:r>
            <a:endParaRPr sz="1600">
              <a:solidFill>
                <a:schemeClr val="dk2"/>
              </a:solidFill>
            </a:endParaRPr>
          </a:p>
        </p:txBody>
      </p:sp>
      <p:sp>
        <p:nvSpPr>
          <p:cNvPr id="167" name="Google Shape;167;p8"/>
          <p:cNvSpPr txBox="1">
            <a:spLocks noGrp="1"/>
          </p:cNvSpPr>
          <p:nvPr>
            <p:ph type="body" idx="1"/>
          </p:nvPr>
        </p:nvSpPr>
        <p:spPr>
          <a:xfrm>
            <a:off x="6300267" y="5096648"/>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Covariate assessment window (CW)*</a:t>
            </a:r>
            <a:endParaRPr sz="1200"/>
          </a:p>
          <a:p>
            <a:pPr marL="243834" lvl="0" indent="-137155" algn="l" rtl="0">
              <a:lnSpc>
                <a:spcPct val="90000"/>
              </a:lnSpc>
              <a:spcBef>
                <a:spcPts val="0"/>
              </a:spcBef>
              <a:spcAft>
                <a:spcPts val="0"/>
              </a:spcAft>
              <a:buSzPts val="900"/>
              <a:buChar char="●"/>
            </a:pPr>
            <a:r>
              <a:rPr lang="en-US" sz="1200"/>
              <a:t>Comorbidity/risk score</a:t>
            </a:r>
            <a:endParaRPr sz="1200"/>
          </a:p>
          <a:p>
            <a:pPr marL="243834" lvl="0" indent="-137155" algn="l" rtl="0">
              <a:lnSpc>
                <a:spcPct val="90000"/>
              </a:lnSpc>
              <a:spcBef>
                <a:spcPts val="0"/>
              </a:spcBef>
              <a:spcAft>
                <a:spcPts val="0"/>
              </a:spcAft>
              <a:buSzPts val="900"/>
              <a:buChar char="●"/>
            </a:pPr>
            <a:r>
              <a:rPr lang="en-US" sz="1200"/>
              <a:t>Healthcare utilization metrics</a:t>
            </a:r>
            <a:endParaRPr sz="1200"/>
          </a:p>
        </p:txBody>
      </p:sp>
      <p:sp>
        <p:nvSpPr>
          <p:cNvPr id="168" name="Google Shape;168;p8"/>
          <p:cNvSpPr txBox="1">
            <a:spLocks noGrp="1"/>
          </p:cNvSpPr>
          <p:nvPr>
            <p:ph type="body" idx="1"/>
          </p:nvPr>
        </p:nvSpPr>
        <p:spPr>
          <a:xfrm>
            <a:off x="9013600" y="5096648"/>
            <a:ext cx="2743200" cy="6444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 frequency and temporality of codes, diagnosis position, care setting</a:t>
            </a:r>
            <a:endParaRPr sz="1200"/>
          </a:p>
        </p:txBody>
      </p:sp>
      <p:sp>
        <p:nvSpPr>
          <p:cNvPr id="169" name="Google Shape;169;p8"/>
          <p:cNvSpPr txBox="1">
            <a:spLocks noGrp="1"/>
          </p:cNvSpPr>
          <p:nvPr>
            <p:ph type="body" idx="1"/>
          </p:nvPr>
        </p:nvSpPr>
        <p:spPr>
          <a:xfrm>
            <a:off x="6300267" y="5979651"/>
            <a:ext cx="29640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STATISTICAL SOFTWARE</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70" name="Google Shape;170;p8"/>
          <p:cNvSpPr txBox="1">
            <a:spLocks noGrp="1"/>
          </p:cNvSpPr>
          <p:nvPr>
            <p:ph type="body" idx="1"/>
          </p:nvPr>
        </p:nvSpPr>
        <p:spPr>
          <a:xfrm>
            <a:off x="6300267" y="6256043"/>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Statistical software program used</a:t>
            </a:r>
            <a:endParaRPr sz="1200"/>
          </a:p>
        </p:txBody>
      </p:sp>
      <p:sp>
        <p:nvSpPr>
          <p:cNvPr id="171" name="Google Shape;171;p8"/>
          <p:cNvSpPr txBox="1">
            <a:spLocks noGrp="1"/>
          </p:cNvSpPr>
          <p:nvPr>
            <p:ph type="body" idx="1"/>
          </p:nvPr>
        </p:nvSpPr>
        <p:spPr>
          <a:xfrm>
            <a:off x="10187967" y="6473843"/>
            <a:ext cx="1456800" cy="25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333"/>
              <a:t>* </a:t>
            </a:r>
            <a:r>
              <a:rPr lang="en-US" sz="933"/>
              <a:t>key temporal anchors</a:t>
            </a:r>
            <a:endParaRPr sz="933"/>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762000" y="305879"/>
            <a:ext cx="11430000" cy="6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200" b="1" dirty="0">
                <a:solidFill>
                  <a:srgbClr val="002060"/>
                </a:solidFill>
              </a:rPr>
              <a:t>Specific reporting to improve clarity, reproducibility and facilitate validity assessment</a:t>
            </a:r>
            <a:endParaRPr sz="3200" b="1" dirty="0">
              <a:solidFill>
                <a:srgbClr val="002060"/>
              </a:solidFill>
              <a:latin typeface="Poppins"/>
              <a:ea typeface="Poppins"/>
              <a:cs typeface="Poppins"/>
              <a:sym typeface="Poppins"/>
            </a:endParaRPr>
          </a:p>
        </p:txBody>
      </p:sp>
      <p:sp>
        <p:nvSpPr>
          <p:cNvPr id="145" name="Google Shape;145;p8"/>
          <p:cNvSpPr txBox="1">
            <a:spLocks noGrp="1"/>
          </p:cNvSpPr>
          <p:nvPr>
            <p:ph type="sldNum" idx="12"/>
          </p:nvPr>
        </p:nvSpPr>
        <p:spPr>
          <a:xfrm>
            <a:off x="307401" y="6456400"/>
            <a:ext cx="256400" cy="25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BFBFBF"/>
              </a:buClr>
              <a:buSzPts val="1400"/>
              <a:buFont typeface="Libre Franklin"/>
              <a:buNone/>
            </a:pPr>
            <a:fld id="{00000000-1234-1234-1234-123412341234}" type="slidenum">
              <a:rPr lang="en-US"/>
              <a:t>15</a:t>
            </a:fld>
            <a:endParaRPr/>
          </a:p>
        </p:txBody>
      </p:sp>
      <p:sp>
        <p:nvSpPr>
          <p:cNvPr id="146" name="Google Shape;146;p8"/>
          <p:cNvSpPr txBox="1">
            <a:spLocks noGrp="1"/>
          </p:cNvSpPr>
          <p:nvPr>
            <p:ph type="body" idx="1"/>
          </p:nvPr>
        </p:nvSpPr>
        <p:spPr>
          <a:xfrm>
            <a:off x="672355" y="1900100"/>
            <a:ext cx="16736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DATA SOURCE</a:t>
            </a:r>
            <a:endParaRPr sz="1600">
              <a:solidFill>
                <a:schemeClr val="dk2"/>
              </a:solidFill>
            </a:endParaRPr>
          </a:p>
          <a:p>
            <a:pPr marL="0" lvl="0" indent="0" algn="l" rtl="0">
              <a:lnSpc>
                <a:spcPct val="90000"/>
              </a:lnSpc>
              <a:spcBef>
                <a:spcPts val="500"/>
              </a:spcBef>
              <a:spcAft>
                <a:spcPts val="0"/>
              </a:spcAft>
              <a:buSzPts val="1400"/>
              <a:buNone/>
            </a:pPr>
            <a:endParaRPr/>
          </a:p>
          <a:p>
            <a:pPr marL="0" lvl="0" indent="0" algn="l" rtl="0">
              <a:lnSpc>
                <a:spcPct val="90000"/>
              </a:lnSpc>
              <a:spcBef>
                <a:spcPts val="500"/>
              </a:spcBef>
              <a:spcAft>
                <a:spcPts val="0"/>
              </a:spcAft>
              <a:buSzPts val="1400"/>
              <a:buNone/>
            </a:pPr>
            <a:endParaRPr/>
          </a:p>
        </p:txBody>
      </p:sp>
      <p:sp>
        <p:nvSpPr>
          <p:cNvPr id="147" name="Google Shape;147;p8"/>
          <p:cNvSpPr txBox="1">
            <a:spLocks noGrp="1"/>
          </p:cNvSpPr>
          <p:nvPr>
            <p:ph type="body" idx="1"/>
          </p:nvPr>
        </p:nvSpPr>
        <p:spPr>
          <a:xfrm>
            <a:off x="672355" y="2176500"/>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Data provider</a:t>
            </a:r>
            <a:endParaRPr sz="1200"/>
          </a:p>
          <a:p>
            <a:pPr marL="243834" lvl="0" indent="-137155" algn="l" rtl="0">
              <a:lnSpc>
                <a:spcPct val="90000"/>
              </a:lnSpc>
              <a:spcBef>
                <a:spcPts val="0"/>
              </a:spcBef>
              <a:spcAft>
                <a:spcPts val="0"/>
              </a:spcAft>
              <a:buSzPts val="900"/>
              <a:buChar char="●"/>
            </a:pPr>
            <a:r>
              <a:rPr lang="en-US" sz="1200"/>
              <a:t>Data extraction date (DED)*</a:t>
            </a:r>
            <a:endParaRPr sz="1200"/>
          </a:p>
          <a:p>
            <a:pPr marL="243834" lvl="0" indent="-137155" algn="l" rtl="0">
              <a:lnSpc>
                <a:spcPct val="90000"/>
              </a:lnSpc>
              <a:spcBef>
                <a:spcPts val="0"/>
              </a:spcBef>
              <a:spcAft>
                <a:spcPts val="0"/>
              </a:spcAft>
              <a:buSzPts val="900"/>
              <a:buChar char="●"/>
            </a:pPr>
            <a:r>
              <a:rPr lang="en-US" sz="1200"/>
              <a:t>Data sampling</a:t>
            </a:r>
            <a:endParaRPr sz="1200"/>
          </a:p>
          <a:p>
            <a:pPr marL="243834" lvl="0" indent="-137155" algn="l" rtl="0">
              <a:lnSpc>
                <a:spcPct val="90000"/>
              </a:lnSpc>
              <a:spcBef>
                <a:spcPts val="0"/>
              </a:spcBef>
              <a:spcAft>
                <a:spcPts val="0"/>
              </a:spcAft>
              <a:buSzPts val="900"/>
              <a:buChar char="●"/>
            </a:pPr>
            <a:r>
              <a:rPr lang="en-US" sz="1200"/>
              <a:t>Source data range (SDR)*</a:t>
            </a:r>
            <a:endParaRPr sz="1200"/>
          </a:p>
          <a:p>
            <a:pPr marL="243834" lvl="0" indent="-137155" algn="l" rtl="0">
              <a:lnSpc>
                <a:spcPct val="90000"/>
              </a:lnSpc>
              <a:spcBef>
                <a:spcPts val="0"/>
              </a:spcBef>
              <a:spcAft>
                <a:spcPts val="0"/>
              </a:spcAft>
              <a:buSzPts val="900"/>
              <a:buChar char="●"/>
            </a:pPr>
            <a:r>
              <a:rPr lang="en-US" sz="1200"/>
              <a:t>Type of data</a:t>
            </a:r>
            <a:endParaRPr sz="1200"/>
          </a:p>
        </p:txBody>
      </p:sp>
      <p:sp>
        <p:nvSpPr>
          <p:cNvPr id="148" name="Google Shape;148;p8"/>
          <p:cNvSpPr txBox="1">
            <a:spLocks noGrp="1"/>
          </p:cNvSpPr>
          <p:nvPr>
            <p:ph type="body" idx="1"/>
          </p:nvPr>
        </p:nvSpPr>
        <p:spPr>
          <a:xfrm>
            <a:off x="3385688" y="2176500"/>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Data linkage, other supplemental data</a:t>
            </a:r>
            <a:endParaRPr sz="1200"/>
          </a:p>
          <a:p>
            <a:pPr marL="243834" lvl="0" indent="-137155" algn="l" rtl="0">
              <a:lnSpc>
                <a:spcPct val="90000"/>
              </a:lnSpc>
              <a:spcBef>
                <a:spcPts val="0"/>
              </a:spcBef>
              <a:spcAft>
                <a:spcPts val="0"/>
              </a:spcAft>
              <a:buSzPts val="900"/>
              <a:buChar char="●"/>
            </a:pPr>
            <a:r>
              <a:rPr lang="en-US" sz="1200"/>
              <a:t>Data cleaning</a:t>
            </a:r>
            <a:endParaRPr sz="1200"/>
          </a:p>
          <a:p>
            <a:pPr marL="243834" lvl="0" indent="-137155" algn="l" rtl="0">
              <a:lnSpc>
                <a:spcPct val="90000"/>
              </a:lnSpc>
              <a:spcBef>
                <a:spcPts val="0"/>
              </a:spcBef>
              <a:spcAft>
                <a:spcPts val="0"/>
              </a:spcAft>
              <a:buSzPts val="900"/>
              <a:buChar char="●"/>
            </a:pPr>
            <a:r>
              <a:rPr lang="en-US" sz="1200"/>
              <a:t>Data model conversion</a:t>
            </a:r>
            <a:endParaRPr sz="1200"/>
          </a:p>
          <a:p>
            <a:pPr marL="0" lvl="0" indent="0" algn="l" rtl="0">
              <a:lnSpc>
                <a:spcPct val="90000"/>
              </a:lnSpc>
              <a:spcBef>
                <a:spcPts val="500"/>
              </a:spcBef>
              <a:spcAft>
                <a:spcPts val="0"/>
              </a:spcAft>
              <a:buSzPts val="1400"/>
              <a:buNone/>
            </a:pPr>
            <a:endParaRPr sz="1200"/>
          </a:p>
        </p:txBody>
      </p:sp>
      <p:sp>
        <p:nvSpPr>
          <p:cNvPr id="149" name="Google Shape;149;p8"/>
          <p:cNvSpPr txBox="1">
            <a:spLocks noGrp="1"/>
          </p:cNvSpPr>
          <p:nvPr>
            <p:ph type="body" idx="1"/>
          </p:nvPr>
        </p:nvSpPr>
        <p:spPr>
          <a:xfrm>
            <a:off x="672355" y="3200092"/>
            <a:ext cx="16736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DESIGN</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0" name="Google Shape;150;p8"/>
          <p:cNvSpPr txBox="1">
            <a:spLocks noGrp="1"/>
          </p:cNvSpPr>
          <p:nvPr>
            <p:ph type="body" idx="1"/>
          </p:nvPr>
        </p:nvSpPr>
        <p:spPr>
          <a:xfrm>
            <a:off x="672355" y="3476492"/>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Design diagram</a:t>
            </a:r>
            <a:endParaRPr sz="1200"/>
          </a:p>
        </p:txBody>
      </p:sp>
      <p:sp>
        <p:nvSpPr>
          <p:cNvPr id="151" name="Google Shape;151;p8"/>
          <p:cNvSpPr txBox="1">
            <a:spLocks noGrp="1"/>
          </p:cNvSpPr>
          <p:nvPr>
            <p:ph type="body" idx="1"/>
          </p:nvPr>
        </p:nvSpPr>
        <p:spPr>
          <a:xfrm>
            <a:off x="672355" y="3812709"/>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INCLUSION/EXCLUSION CRITERIA</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2" name="Google Shape;152;p8"/>
          <p:cNvSpPr txBox="1">
            <a:spLocks noGrp="1"/>
          </p:cNvSpPr>
          <p:nvPr>
            <p:ph type="body" idx="1"/>
          </p:nvPr>
        </p:nvSpPr>
        <p:spPr>
          <a:xfrm>
            <a:off x="672355" y="4089109"/>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Study entry date (SED)*</a:t>
            </a:r>
            <a:endParaRPr sz="1200"/>
          </a:p>
          <a:p>
            <a:pPr marL="243834" lvl="0" indent="-137155" algn="l" rtl="0">
              <a:lnSpc>
                <a:spcPct val="90000"/>
              </a:lnSpc>
              <a:spcBef>
                <a:spcPts val="0"/>
              </a:spcBef>
              <a:spcAft>
                <a:spcPts val="0"/>
              </a:spcAft>
              <a:buSzPts val="900"/>
              <a:buChar char="●"/>
            </a:pPr>
            <a:r>
              <a:rPr lang="en-US" sz="1200"/>
              <a:t>Person or episode level study entry</a:t>
            </a:r>
            <a:endParaRPr sz="1200"/>
          </a:p>
          <a:p>
            <a:pPr marL="243834" lvl="0" indent="-137155" algn="l" rtl="0">
              <a:lnSpc>
                <a:spcPct val="90000"/>
              </a:lnSpc>
              <a:spcBef>
                <a:spcPts val="0"/>
              </a:spcBef>
              <a:spcAft>
                <a:spcPts val="0"/>
              </a:spcAft>
              <a:buSzPts val="900"/>
              <a:buChar char="●"/>
            </a:pPr>
            <a:r>
              <a:rPr lang="en-US" sz="1200"/>
              <a:t>Sequencing of exclusions</a:t>
            </a:r>
            <a:endParaRPr sz="1200"/>
          </a:p>
          <a:p>
            <a:pPr marL="243834" lvl="0" indent="-137155" algn="l" rtl="0">
              <a:lnSpc>
                <a:spcPct val="90000"/>
              </a:lnSpc>
              <a:spcBef>
                <a:spcPts val="0"/>
              </a:spcBef>
              <a:spcAft>
                <a:spcPts val="0"/>
              </a:spcAft>
              <a:buSzPts val="900"/>
              <a:buChar char="●"/>
            </a:pPr>
            <a:r>
              <a:rPr lang="en-US" sz="1200"/>
              <a:t>Enrollment window (EW)*</a:t>
            </a:r>
            <a:endParaRPr sz="1200"/>
          </a:p>
          <a:p>
            <a:pPr marL="243834" lvl="0" indent="-137155" algn="l" rtl="0">
              <a:lnSpc>
                <a:spcPct val="90000"/>
              </a:lnSpc>
              <a:spcBef>
                <a:spcPts val="0"/>
              </a:spcBef>
              <a:spcAft>
                <a:spcPts val="0"/>
              </a:spcAft>
              <a:buSzPts val="900"/>
              <a:buChar char="●"/>
            </a:pPr>
            <a:r>
              <a:rPr lang="en-US" sz="1200"/>
              <a:t>Enrollment gap</a:t>
            </a:r>
            <a:endParaRPr sz="1200"/>
          </a:p>
          <a:p>
            <a:pPr marL="243834" lvl="0" indent="-137155" algn="l" rtl="0">
              <a:lnSpc>
                <a:spcPct val="90000"/>
              </a:lnSpc>
              <a:spcBef>
                <a:spcPts val="0"/>
              </a:spcBef>
              <a:spcAft>
                <a:spcPts val="0"/>
              </a:spcAft>
              <a:buSzPts val="900"/>
              <a:buChar char="●"/>
            </a:pPr>
            <a:r>
              <a:rPr lang="en-US" sz="1200"/>
              <a:t>Inclusion/Exclusion definition window</a:t>
            </a:r>
            <a:endParaRPr sz="1200"/>
          </a:p>
        </p:txBody>
      </p:sp>
      <p:sp>
        <p:nvSpPr>
          <p:cNvPr id="153" name="Google Shape;153;p8"/>
          <p:cNvSpPr txBox="1">
            <a:spLocks noGrp="1"/>
          </p:cNvSpPr>
          <p:nvPr>
            <p:ph type="body" idx="1"/>
          </p:nvPr>
        </p:nvSpPr>
        <p:spPr>
          <a:xfrm>
            <a:off x="3385688" y="4089109"/>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a:t>
            </a:r>
            <a:endParaRPr sz="1200"/>
          </a:p>
          <a:p>
            <a:pPr marL="243834" lvl="0" indent="-137155" algn="l" rtl="0">
              <a:lnSpc>
                <a:spcPct val="90000"/>
              </a:lnSpc>
              <a:spcBef>
                <a:spcPts val="0"/>
              </a:spcBef>
              <a:spcAft>
                <a:spcPts val="0"/>
              </a:spcAft>
              <a:buSzPts val="900"/>
              <a:buChar char="●"/>
            </a:pPr>
            <a:r>
              <a:rPr lang="en-US" sz="1200"/>
              <a:t>Frequency and temporality of codes]</a:t>
            </a:r>
            <a:endParaRPr sz="1200"/>
          </a:p>
          <a:p>
            <a:pPr marL="243834" lvl="0" indent="-137155" algn="l" rtl="0">
              <a:lnSpc>
                <a:spcPct val="90000"/>
              </a:lnSpc>
              <a:spcBef>
                <a:spcPts val="0"/>
              </a:spcBef>
              <a:spcAft>
                <a:spcPts val="0"/>
              </a:spcAft>
              <a:buSzPts val="900"/>
              <a:buChar char="●"/>
            </a:pPr>
            <a:r>
              <a:rPr lang="en-US" sz="1200"/>
              <a:t>Diagnosis position (if relevant/available)</a:t>
            </a:r>
            <a:endParaRPr sz="1200"/>
          </a:p>
          <a:p>
            <a:pPr marL="243834" lvl="0" indent="-137155" algn="l" rtl="0">
              <a:lnSpc>
                <a:spcPct val="90000"/>
              </a:lnSpc>
              <a:spcBef>
                <a:spcPts val="0"/>
              </a:spcBef>
              <a:spcAft>
                <a:spcPts val="0"/>
              </a:spcAft>
              <a:buSzPts val="900"/>
              <a:buChar char="●"/>
            </a:pPr>
            <a:r>
              <a:rPr lang="en-US" sz="1200"/>
              <a:t>Care setting</a:t>
            </a:r>
            <a:endParaRPr sz="1200"/>
          </a:p>
          <a:p>
            <a:pPr marL="243834" lvl="0" indent="-137155" algn="l" rtl="0">
              <a:lnSpc>
                <a:spcPct val="90000"/>
              </a:lnSpc>
              <a:spcBef>
                <a:spcPts val="0"/>
              </a:spcBef>
              <a:spcAft>
                <a:spcPts val="0"/>
              </a:spcAft>
              <a:buSzPts val="900"/>
              <a:buChar char="●"/>
            </a:pPr>
            <a:r>
              <a:rPr lang="en-US" sz="1200"/>
              <a:t>Washout for exposure</a:t>
            </a:r>
            <a:endParaRPr sz="1200"/>
          </a:p>
          <a:p>
            <a:pPr marL="243834" lvl="0" indent="-137155" algn="l" rtl="0">
              <a:lnSpc>
                <a:spcPct val="90000"/>
              </a:lnSpc>
              <a:spcBef>
                <a:spcPts val="0"/>
              </a:spcBef>
              <a:spcAft>
                <a:spcPts val="0"/>
              </a:spcAft>
              <a:buSzPts val="900"/>
              <a:buChar char="●"/>
            </a:pPr>
            <a:r>
              <a:rPr lang="en-US" sz="1200"/>
              <a:t>Washout for outcome</a:t>
            </a:r>
            <a:endParaRPr sz="1200"/>
          </a:p>
        </p:txBody>
      </p:sp>
      <p:sp>
        <p:nvSpPr>
          <p:cNvPr id="154" name="Google Shape;154;p8"/>
          <p:cNvSpPr txBox="1">
            <a:spLocks noGrp="1"/>
          </p:cNvSpPr>
          <p:nvPr>
            <p:ph type="body" idx="1"/>
          </p:nvPr>
        </p:nvSpPr>
        <p:spPr>
          <a:xfrm>
            <a:off x="672355" y="5630967"/>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CONTROL SAMPLING</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5" name="Google Shape;155;p8"/>
          <p:cNvSpPr txBox="1">
            <a:spLocks noGrp="1"/>
          </p:cNvSpPr>
          <p:nvPr>
            <p:ph type="body" idx="1"/>
          </p:nvPr>
        </p:nvSpPr>
        <p:spPr>
          <a:xfrm>
            <a:off x="672355" y="5907367"/>
            <a:ext cx="2743200" cy="4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Sampling strategy</a:t>
            </a:r>
            <a:endParaRPr sz="1200"/>
          </a:p>
          <a:p>
            <a:pPr marL="243834" lvl="0" indent="-137155" algn="l" rtl="0">
              <a:lnSpc>
                <a:spcPct val="90000"/>
              </a:lnSpc>
              <a:spcBef>
                <a:spcPts val="0"/>
              </a:spcBef>
              <a:spcAft>
                <a:spcPts val="0"/>
              </a:spcAft>
              <a:buSzPts val="900"/>
              <a:buChar char="●"/>
            </a:pPr>
            <a:r>
              <a:rPr lang="en-US" sz="1200"/>
              <a:t>Matching factors</a:t>
            </a:r>
            <a:endParaRPr sz="1200"/>
          </a:p>
        </p:txBody>
      </p:sp>
      <p:sp>
        <p:nvSpPr>
          <p:cNvPr id="156" name="Google Shape;156;p8"/>
          <p:cNvSpPr txBox="1">
            <a:spLocks noGrp="1"/>
          </p:cNvSpPr>
          <p:nvPr>
            <p:ph type="body" idx="1"/>
          </p:nvPr>
        </p:nvSpPr>
        <p:spPr>
          <a:xfrm>
            <a:off x="3385688" y="5907367"/>
            <a:ext cx="2743200" cy="4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Matching ratio</a:t>
            </a:r>
            <a:endParaRPr sz="1200"/>
          </a:p>
        </p:txBody>
      </p:sp>
      <p:sp>
        <p:nvSpPr>
          <p:cNvPr id="157" name="Google Shape;157;p8"/>
          <p:cNvSpPr txBox="1">
            <a:spLocks noGrp="1"/>
          </p:cNvSpPr>
          <p:nvPr>
            <p:ph type="body" idx="1"/>
          </p:nvPr>
        </p:nvSpPr>
        <p:spPr>
          <a:xfrm>
            <a:off x="6300267" y="1900100"/>
            <a:ext cx="3335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EXPOSURE DEFINITION</a:t>
            </a:r>
            <a:endParaRPr sz="1600">
              <a:solidFill>
                <a:schemeClr val="dk2"/>
              </a:solidFill>
            </a:endParaRPr>
          </a:p>
          <a:p>
            <a:pPr marL="0" lvl="0" indent="0" algn="l" rtl="0">
              <a:lnSpc>
                <a:spcPct val="90000"/>
              </a:lnSpc>
              <a:spcBef>
                <a:spcPts val="500"/>
              </a:spcBef>
              <a:spcAft>
                <a:spcPts val="0"/>
              </a:spcAft>
              <a:buSzPts val="1400"/>
              <a:buNone/>
            </a:pPr>
            <a:endParaRPr>
              <a:solidFill>
                <a:schemeClr val="dk2"/>
              </a:solidFill>
            </a:endParaRPr>
          </a:p>
          <a:p>
            <a:pPr marL="0" lvl="0" indent="0" algn="l" rtl="0">
              <a:lnSpc>
                <a:spcPct val="90000"/>
              </a:lnSpc>
              <a:spcBef>
                <a:spcPts val="500"/>
              </a:spcBef>
              <a:spcAft>
                <a:spcPts val="0"/>
              </a:spcAft>
              <a:buSzPts val="1400"/>
              <a:buNone/>
            </a:pPr>
            <a:endParaRPr>
              <a:solidFill>
                <a:schemeClr val="dk2"/>
              </a:solidFill>
            </a:endParaRPr>
          </a:p>
        </p:txBody>
      </p:sp>
      <p:sp>
        <p:nvSpPr>
          <p:cNvPr id="158" name="Google Shape;158;p8"/>
          <p:cNvSpPr txBox="1">
            <a:spLocks noGrp="1"/>
          </p:cNvSpPr>
          <p:nvPr>
            <p:ph type="body" idx="1"/>
          </p:nvPr>
        </p:nvSpPr>
        <p:spPr>
          <a:xfrm>
            <a:off x="6300267" y="2176500"/>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Type of exposure</a:t>
            </a:r>
            <a:endParaRPr sz="1200"/>
          </a:p>
          <a:p>
            <a:pPr marL="243834" lvl="0" indent="-137155" algn="l" rtl="0">
              <a:lnSpc>
                <a:spcPct val="90000"/>
              </a:lnSpc>
              <a:spcBef>
                <a:spcPts val="0"/>
              </a:spcBef>
              <a:spcAft>
                <a:spcPts val="0"/>
              </a:spcAft>
              <a:buSzPts val="900"/>
              <a:buChar char="●"/>
            </a:pPr>
            <a:r>
              <a:rPr lang="en-US" sz="1200"/>
              <a:t>Exposure risk window (ERW)</a:t>
            </a:r>
            <a:endParaRPr sz="1200"/>
          </a:p>
          <a:p>
            <a:pPr marL="243834" lvl="0" indent="-137155" algn="l" rtl="0">
              <a:lnSpc>
                <a:spcPct val="90000"/>
              </a:lnSpc>
              <a:spcBef>
                <a:spcPts val="0"/>
              </a:spcBef>
              <a:spcAft>
                <a:spcPts val="0"/>
              </a:spcAft>
              <a:buSzPts val="900"/>
              <a:buChar char="●"/>
            </a:pPr>
            <a:r>
              <a:rPr lang="en-US" sz="1200"/>
              <a:t>Induction period</a:t>
            </a:r>
            <a:endParaRPr sz="1200"/>
          </a:p>
          <a:p>
            <a:pPr marL="243834" lvl="0" indent="-137155" algn="l" rtl="0">
              <a:lnSpc>
                <a:spcPct val="90000"/>
              </a:lnSpc>
              <a:spcBef>
                <a:spcPts val="0"/>
              </a:spcBef>
              <a:spcAft>
                <a:spcPts val="0"/>
              </a:spcAft>
              <a:buSzPts val="900"/>
              <a:buChar char="●"/>
            </a:pPr>
            <a:r>
              <a:rPr lang="en-US" sz="1200"/>
              <a:t>Stockpiling</a:t>
            </a:r>
            <a:endParaRPr sz="1200"/>
          </a:p>
          <a:p>
            <a:pPr marL="243834" lvl="0" indent="-137155" algn="l" rtl="0">
              <a:lnSpc>
                <a:spcPct val="90000"/>
              </a:lnSpc>
              <a:spcBef>
                <a:spcPts val="0"/>
              </a:spcBef>
              <a:spcAft>
                <a:spcPts val="0"/>
              </a:spcAft>
              <a:buSzPts val="900"/>
              <a:buChar char="●"/>
            </a:pPr>
            <a:r>
              <a:rPr lang="en-US" sz="1200"/>
              <a:t>Bridging exposure episodes</a:t>
            </a:r>
            <a:endParaRPr sz="1200"/>
          </a:p>
          <a:p>
            <a:pPr marL="243834" lvl="0" indent="-137155" algn="l" rtl="0">
              <a:lnSpc>
                <a:spcPct val="90000"/>
              </a:lnSpc>
              <a:spcBef>
                <a:spcPts val="0"/>
              </a:spcBef>
              <a:spcAft>
                <a:spcPts val="0"/>
              </a:spcAft>
              <a:buSzPts val="900"/>
              <a:buChar char="●"/>
            </a:pPr>
            <a:r>
              <a:rPr lang="en-US" sz="1200"/>
              <a:t>Exposure extension</a:t>
            </a:r>
            <a:endParaRPr sz="1200"/>
          </a:p>
        </p:txBody>
      </p:sp>
      <p:sp>
        <p:nvSpPr>
          <p:cNvPr id="159" name="Google Shape;159;p8"/>
          <p:cNvSpPr txBox="1">
            <a:spLocks noGrp="1"/>
          </p:cNvSpPr>
          <p:nvPr>
            <p:ph type="body" idx="1"/>
          </p:nvPr>
        </p:nvSpPr>
        <p:spPr>
          <a:xfrm>
            <a:off x="9013600" y="2176500"/>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Switching/add on z</a:t>
            </a:r>
            <a:endParaRPr sz="1200"/>
          </a:p>
          <a:p>
            <a:pPr marL="243834" lvl="0" indent="-137155" algn="l" rtl="0">
              <a:lnSpc>
                <a:spcPct val="90000"/>
              </a:lnSpc>
              <a:spcBef>
                <a:spcPts val="0"/>
              </a:spcBef>
              <a:spcAft>
                <a:spcPts val="0"/>
              </a:spcAft>
              <a:buSzPts val="900"/>
              <a:buChar char="●"/>
            </a:pPr>
            <a:r>
              <a:rPr lang="en-US" sz="1200"/>
              <a:t>Codes, frequency and temporality of codes, diagnosis position, care setting</a:t>
            </a:r>
            <a:endParaRPr sz="1200"/>
          </a:p>
          <a:p>
            <a:pPr marL="243834" lvl="0" indent="-137155" algn="l" rtl="0">
              <a:lnSpc>
                <a:spcPct val="90000"/>
              </a:lnSpc>
              <a:spcBef>
                <a:spcPts val="0"/>
              </a:spcBef>
              <a:spcAft>
                <a:spcPts val="0"/>
              </a:spcAft>
              <a:buSzPts val="900"/>
              <a:buChar char="●"/>
            </a:pPr>
            <a:r>
              <a:rPr lang="en-US" sz="1200"/>
              <a:t>Exposure Assessment Window (EAW)*</a:t>
            </a:r>
            <a:endParaRPr sz="1200"/>
          </a:p>
        </p:txBody>
      </p:sp>
      <p:sp>
        <p:nvSpPr>
          <p:cNvPr id="160" name="Google Shape;160;p8"/>
          <p:cNvSpPr txBox="1">
            <a:spLocks noGrp="1"/>
          </p:cNvSpPr>
          <p:nvPr>
            <p:ph type="body" idx="1"/>
          </p:nvPr>
        </p:nvSpPr>
        <p:spPr>
          <a:xfrm>
            <a:off x="6300267" y="3360175"/>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FOLLOW UP TIME</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61" name="Google Shape;161;p8"/>
          <p:cNvSpPr txBox="1">
            <a:spLocks noGrp="1"/>
          </p:cNvSpPr>
          <p:nvPr>
            <p:ph type="body" idx="1"/>
          </p:nvPr>
        </p:nvSpPr>
        <p:spPr>
          <a:xfrm>
            <a:off x="6300267" y="3636575"/>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Follow-up window (FW)*</a:t>
            </a:r>
            <a:endParaRPr sz="1200"/>
          </a:p>
        </p:txBody>
      </p:sp>
      <p:sp>
        <p:nvSpPr>
          <p:cNvPr id="162" name="Google Shape;162;p8"/>
          <p:cNvSpPr txBox="1">
            <a:spLocks noGrp="1"/>
          </p:cNvSpPr>
          <p:nvPr>
            <p:ph type="body" idx="1"/>
          </p:nvPr>
        </p:nvSpPr>
        <p:spPr>
          <a:xfrm>
            <a:off x="9013600" y="3636575"/>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Censoring criteria</a:t>
            </a:r>
            <a:endParaRPr sz="1200"/>
          </a:p>
        </p:txBody>
      </p:sp>
      <p:sp>
        <p:nvSpPr>
          <p:cNvPr id="163" name="Google Shape;163;p8"/>
          <p:cNvSpPr txBox="1">
            <a:spLocks noGrp="1"/>
          </p:cNvSpPr>
          <p:nvPr>
            <p:ph type="body" idx="1"/>
          </p:nvPr>
        </p:nvSpPr>
        <p:spPr>
          <a:xfrm>
            <a:off x="6300267" y="3987500"/>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OUTCOME DEFINITION</a:t>
            </a:r>
            <a:endParaRPr sz="1600">
              <a:solidFill>
                <a:schemeClr val="dk2"/>
              </a:solidFill>
            </a:endParaRPr>
          </a:p>
        </p:txBody>
      </p:sp>
      <p:sp>
        <p:nvSpPr>
          <p:cNvPr id="164" name="Google Shape;164;p8"/>
          <p:cNvSpPr txBox="1">
            <a:spLocks noGrp="1"/>
          </p:cNvSpPr>
          <p:nvPr>
            <p:ph type="body" idx="1"/>
          </p:nvPr>
        </p:nvSpPr>
        <p:spPr>
          <a:xfrm>
            <a:off x="6300267" y="4263900"/>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Event date (ED)*</a:t>
            </a:r>
            <a:endParaRPr sz="1200"/>
          </a:p>
          <a:p>
            <a:pPr marL="243834" lvl="0" indent="-137155" algn="l" rtl="0">
              <a:lnSpc>
                <a:spcPct val="90000"/>
              </a:lnSpc>
              <a:spcBef>
                <a:spcPts val="0"/>
              </a:spcBef>
              <a:spcAft>
                <a:spcPts val="0"/>
              </a:spcAft>
              <a:buSzPts val="900"/>
              <a:buChar char="●"/>
            </a:pPr>
            <a:r>
              <a:rPr lang="en-US" sz="1200"/>
              <a:t>Validation</a:t>
            </a:r>
            <a:endParaRPr sz="1200"/>
          </a:p>
        </p:txBody>
      </p:sp>
      <p:sp>
        <p:nvSpPr>
          <p:cNvPr id="165" name="Google Shape;165;p8"/>
          <p:cNvSpPr txBox="1">
            <a:spLocks noGrp="1"/>
          </p:cNvSpPr>
          <p:nvPr>
            <p:ph type="body" idx="1"/>
          </p:nvPr>
        </p:nvSpPr>
        <p:spPr>
          <a:xfrm>
            <a:off x="9013600" y="4263900"/>
            <a:ext cx="2743200" cy="6444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 frequency and temporality of codes, diagnosis position, care setting</a:t>
            </a:r>
            <a:endParaRPr sz="1200"/>
          </a:p>
        </p:txBody>
      </p:sp>
      <p:sp>
        <p:nvSpPr>
          <p:cNvPr id="166" name="Google Shape;166;p8"/>
          <p:cNvSpPr txBox="1">
            <a:spLocks noGrp="1"/>
          </p:cNvSpPr>
          <p:nvPr>
            <p:ph type="body" idx="1"/>
          </p:nvPr>
        </p:nvSpPr>
        <p:spPr>
          <a:xfrm>
            <a:off x="6300267" y="4820248"/>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COVARIATE DEFINITIONS</a:t>
            </a:r>
            <a:endParaRPr sz="1600">
              <a:solidFill>
                <a:schemeClr val="dk2"/>
              </a:solidFill>
            </a:endParaRPr>
          </a:p>
        </p:txBody>
      </p:sp>
      <p:sp>
        <p:nvSpPr>
          <p:cNvPr id="167" name="Google Shape;167;p8"/>
          <p:cNvSpPr txBox="1">
            <a:spLocks noGrp="1"/>
          </p:cNvSpPr>
          <p:nvPr>
            <p:ph type="body" idx="1"/>
          </p:nvPr>
        </p:nvSpPr>
        <p:spPr>
          <a:xfrm>
            <a:off x="6300267" y="5096648"/>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Covariate assessment window (CW)*</a:t>
            </a:r>
            <a:endParaRPr sz="1200"/>
          </a:p>
          <a:p>
            <a:pPr marL="243834" lvl="0" indent="-137155" algn="l" rtl="0">
              <a:lnSpc>
                <a:spcPct val="90000"/>
              </a:lnSpc>
              <a:spcBef>
                <a:spcPts val="0"/>
              </a:spcBef>
              <a:spcAft>
                <a:spcPts val="0"/>
              </a:spcAft>
              <a:buSzPts val="900"/>
              <a:buChar char="●"/>
            </a:pPr>
            <a:r>
              <a:rPr lang="en-US" sz="1200"/>
              <a:t>Comorbidity/risk score</a:t>
            </a:r>
            <a:endParaRPr sz="1200"/>
          </a:p>
          <a:p>
            <a:pPr marL="243834" lvl="0" indent="-137155" algn="l" rtl="0">
              <a:lnSpc>
                <a:spcPct val="90000"/>
              </a:lnSpc>
              <a:spcBef>
                <a:spcPts val="0"/>
              </a:spcBef>
              <a:spcAft>
                <a:spcPts val="0"/>
              </a:spcAft>
              <a:buSzPts val="900"/>
              <a:buChar char="●"/>
            </a:pPr>
            <a:r>
              <a:rPr lang="en-US" sz="1200"/>
              <a:t>Healthcare utilization metrics</a:t>
            </a:r>
            <a:endParaRPr sz="1200"/>
          </a:p>
        </p:txBody>
      </p:sp>
      <p:sp>
        <p:nvSpPr>
          <p:cNvPr id="168" name="Google Shape;168;p8"/>
          <p:cNvSpPr txBox="1">
            <a:spLocks noGrp="1"/>
          </p:cNvSpPr>
          <p:nvPr>
            <p:ph type="body" idx="1"/>
          </p:nvPr>
        </p:nvSpPr>
        <p:spPr>
          <a:xfrm>
            <a:off x="9013600" y="5096648"/>
            <a:ext cx="2743200" cy="6444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 frequency and temporality of codes, diagnosis position, care setting</a:t>
            </a:r>
            <a:endParaRPr sz="1200"/>
          </a:p>
        </p:txBody>
      </p:sp>
      <p:sp>
        <p:nvSpPr>
          <p:cNvPr id="169" name="Google Shape;169;p8"/>
          <p:cNvSpPr txBox="1">
            <a:spLocks noGrp="1"/>
          </p:cNvSpPr>
          <p:nvPr>
            <p:ph type="body" idx="1"/>
          </p:nvPr>
        </p:nvSpPr>
        <p:spPr>
          <a:xfrm>
            <a:off x="6300267" y="5979651"/>
            <a:ext cx="29640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STATISTICAL SOFTWARE</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70" name="Google Shape;170;p8"/>
          <p:cNvSpPr txBox="1">
            <a:spLocks noGrp="1"/>
          </p:cNvSpPr>
          <p:nvPr>
            <p:ph type="body" idx="1"/>
          </p:nvPr>
        </p:nvSpPr>
        <p:spPr>
          <a:xfrm>
            <a:off x="6300267" y="6256043"/>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Statistical software program used</a:t>
            </a:r>
            <a:endParaRPr sz="1200"/>
          </a:p>
        </p:txBody>
      </p:sp>
      <p:sp>
        <p:nvSpPr>
          <p:cNvPr id="171" name="Google Shape;171;p8"/>
          <p:cNvSpPr txBox="1">
            <a:spLocks noGrp="1"/>
          </p:cNvSpPr>
          <p:nvPr>
            <p:ph type="body" idx="1"/>
          </p:nvPr>
        </p:nvSpPr>
        <p:spPr>
          <a:xfrm>
            <a:off x="10187967" y="6473843"/>
            <a:ext cx="1456800" cy="25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333"/>
              <a:t>* </a:t>
            </a:r>
            <a:r>
              <a:rPr lang="en-US" sz="933"/>
              <a:t>key temporal anchors</a:t>
            </a:r>
            <a:endParaRPr sz="933"/>
          </a:p>
        </p:txBody>
      </p:sp>
      <p:sp>
        <p:nvSpPr>
          <p:cNvPr id="30" name="Google Shape;203;p9">
            <a:extLst>
              <a:ext uri="{FF2B5EF4-FFF2-40B4-BE49-F238E27FC236}">
                <a16:creationId xmlns:a16="http://schemas.microsoft.com/office/drawing/2014/main" xmlns="" id="{B2DD91FF-1181-4D64-A063-1176E5B17B76}"/>
              </a:ext>
            </a:extLst>
          </p:cNvPr>
          <p:cNvSpPr/>
          <p:nvPr/>
        </p:nvSpPr>
        <p:spPr>
          <a:xfrm>
            <a:off x="645460" y="3226805"/>
            <a:ext cx="1434351" cy="538258"/>
          </a:xfrm>
          <a:prstGeom prst="rect">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31" name="Google Shape;206;p9">
            <a:extLst>
              <a:ext uri="{FF2B5EF4-FFF2-40B4-BE49-F238E27FC236}">
                <a16:creationId xmlns:a16="http://schemas.microsoft.com/office/drawing/2014/main" xmlns="" id="{F31D2400-8B7B-4713-93EB-44B71BCC631B}"/>
              </a:ext>
            </a:extLst>
          </p:cNvPr>
          <p:cNvPicPr preferRelativeResize="0"/>
          <p:nvPr/>
        </p:nvPicPr>
        <p:blipFill rotWithShape="1">
          <a:blip r:embed="rId3">
            <a:alphaModFix/>
          </a:blip>
          <a:srcRect/>
          <a:stretch/>
        </p:blipFill>
        <p:spPr>
          <a:xfrm>
            <a:off x="3135086" y="2176500"/>
            <a:ext cx="8635183" cy="2083462"/>
          </a:xfrm>
          <a:prstGeom prst="rect">
            <a:avLst/>
          </a:prstGeom>
          <a:noFill/>
          <a:ln>
            <a:noFill/>
          </a:ln>
        </p:spPr>
      </p:pic>
    </p:spTree>
    <p:extLst>
      <p:ext uri="{BB962C8B-B14F-4D97-AF65-F5344CB8AC3E}">
        <p14:creationId xmlns:p14="http://schemas.microsoft.com/office/powerpoint/2010/main" val="429072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72"/>
          <p:cNvPicPr preferRelativeResize="0"/>
          <p:nvPr/>
        </p:nvPicPr>
        <p:blipFill>
          <a:blip r:embed="rId3">
            <a:alphaModFix/>
          </a:blip>
          <a:stretch>
            <a:fillRect/>
          </a:stretch>
        </p:blipFill>
        <p:spPr>
          <a:xfrm>
            <a:off x="8435201" y="4837733"/>
            <a:ext cx="2813599" cy="495200"/>
          </a:xfrm>
          <a:prstGeom prst="rect">
            <a:avLst/>
          </a:prstGeom>
          <a:noFill/>
          <a:ln>
            <a:noFill/>
          </a:ln>
        </p:spPr>
      </p:pic>
      <p:sp>
        <p:nvSpPr>
          <p:cNvPr id="774" name="Google Shape;774;p72"/>
          <p:cNvSpPr/>
          <p:nvPr/>
        </p:nvSpPr>
        <p:spPr>
          <a:xfrm>
            <a:off x="8433485" y="2676196"/>
            <a:ext cx="90000" cy="666400"/>
          </a:xfrm>
          <a:prstGeom prst="rect">
            <a:avLst/>
          </a:prstGeom>
          <a:solidFill>
            <a:srgbClr val="00B0F0"/>
          </a:solidFill>
          <a:ln>
            <a:noFill/>
          </a:ln>
        </p:spPr>
        <p:txBody>
          <a:bodyPr spcFirstLastPara="1" wrap="square" lIns="109700" tIns="54833" rIns="109700" bIns="54833" anchor="ctr" anchorCtr="0">
            <a:noAutofit/>
          </a:bodyPr>
          <a:lstStyle/>
          <a:p>
            <a:pPr algn="ctr"/>
            <a:endParaRPr sz="2160">
              <a:solidFill>
                <a:srgbClr val="FFFFFF"/>
              </a:solidFill>
              <a:latin typeface="Calibri"/>
              <a:ea typeface="Calibri"/>
              <a:cs typeface="Calibri"/>
              <a:sym typeface="Calibri"/>
            </a:endParaRPr>
          </a:p>
        </p:txBody>
      </p:sp>
      <p:sp>
        <p:nvSpPr>
          <p:cNvPr id="775" name="Google Shape;775;p72"/>
          <p:cNvSpPr/>
          <p:nvPr/>
        </p:nvSpPr>
        <p:spPr>
          <a:xfrm>
            <a:off x="8389405" y="1215097"/>
            <a:ext cx="181600" cy="4619600"/>
          </a:xfrm>
          <a:prstGeom prst="downArrow">
            <a:avLst>
              <a:gd name="adj1" fmla="val 50000"/>
              <a:gd name="adj2" fmla="val 50000"/>
            </a:avLst>
          </a:prstGeom>
          <a:solidFill>
            <a:srgbClr val="000000">
              <a:alpha val="20000"/>
            </a:srgbClr>
          </a:solidFill>
          <a:ln>
            <a:noFill/>
          </a:ln>
        </p:spPr>
        <p:txBody>
          <a:bodyPr spcFirstLastPara="1" wrap="square" lIns="109700" tIns="54833" rIns="109700" bIns="54833" anchor="ctr" anchorCtr="0">
            <a:noAutofit/>
          </a:bodyPr>
          <a:lstStyle/>
          <a:p>
            <a:pPr algn="ctr"/>
            <a:endParaRPr sz="2160">
              <a:solidFill>
                <a:srgbClr val="FFFFFF"/>
              </a:solidFill>
              <a:latin typeface="Calibri"/>
              <a:ea typeface="Calibri"/>
              <a:cs typeface="Calibri"/>
              <a:sym typeface="Calibri"/>
            </a:endParaRPr>
          </a:p>
        </p:txBody>
      </p:sp>
      <p:sp>
        <p:nvSpPr>
          <p:cNvPr id="776" name="Google Shape;776;p72"/>
          <p:cNvSpPr txBox="1"/>
          <p:nvPr/>
        </p:nvSpPr>
        <p:spPr>
          <a:xfrm>
            <a:off x="4926714" y="1211415"/>
            <a:ext cx="3591200" cy="666800"/>
          </a:xfrm>
          <a:prstGeom prst="rect">
            <a:avLst/>
          </a:prstGeom>
          <a:solidFill>
            <a:srgbClr val="00B0F0">
              <a:alpha val="65000"/>
            </a:srgbClr>
          </a:solidFill>
          <a:ln>
            <a:noFill/>
          </a:ln>
        </p:spPr>
        <p:txBody>
          <a:bodyPr spcFirstLastPara="1" wrap="square" lIns="121900" tIns="109700" rIns="121900" bIns="109700" anchor="t" anchorCtr="0">
            <a:noAutofit/>
          </a:bodyPr>
          <a:lstStyle/>
          <a:p>
            <a:pPr algn="ctr"/>
            <a:r>
              <a:rPr lang="en" sz="1133" b="1" dirty="0">
                <a:solidFill>
                  <a:srgbClr val="FFFFFF"/>
                </a:solidFill>
                <a:latin typeface="Poppins"/>
                <a:ea typeface="Poppins"/>
                <a:cs typeface="Poppins"/>
                <a:sym typeface="Poppins"/>
              </a:rPr>
              <a:t>Inclusion Assessment Window</a:t>
            </a:r>
            <a:endParaRPr sz="1133" b="1" dirty="0">
              <a:latin typeface="Poppins"/>
              <a:ea typeface="Poppins"/>
              <a:cs typeface="Poppins"/>
              <a:sym typeface="Poppins"/>
            </a:endParaRPr>
          </a:p>
          <a:p>
            <a:pPr algn="ctr"/>
            <a:r>
              <a:rPr lang="en" sz="1133" b="1" dirty="0">
                <a:solidFill>
                  <a:srgbClr val="FFFFFF"/>
                </a:solidFill>
                <a:latin typeface="Poppins"/>
                <a:ea typeface="Poppins"/>
                <a:cs typeface="Poppins"/>
                <a:sym typeface="Poppins"/>
              </a:rPr>
              <a:t>(Continuous medical and drug coverage</a:t>
            </a:r>
            <a:r>
              <a:rPr lang="en" sz="1133" b="1" baseline="30000" dirty="0">
                <a:solidFill>
                  <a:srgbClr val="FFFFFF"/>
                </a:solidFill>
                <a:latin typeface="Poppins"/>
                <a:ea typeface="Poppins"/>
                <a:cs typeface="Poppins"/>
                <a:sym typeface="Poppins"/>
              </a:rPr>
              <a:t>a</a:t>
            </a:r>
            <a:r>
              <a:rPr lang="en" sz="1133" b="1" dirty="0">
                <a:solidFill>
                  <a:srgbClr val="FFFFFF"/>
                </a:solidFill>
                <a:latin typeface="Poppins"/>
                <a:ea typeface="Poppins"/>
                <a:cs typeface="Poppins"/>
                <a:sym typeface="Poppins"/>
              </a:rPr>
              <a:t>)</a:t>
            </a:r>
            <a:endParaRPr sz="1133" b="1" dirty="0">
              <a:latin typeface="Poppins"/>
              <a:ea typeface="Poppins"/>
              <a:cs typeface="Poppins"/>
              <a:sym typeface="Poppins"/>
            </a:endParaRPr>
          </a:p>
          <a:p>
            <a:pPr algn="ctr"/>
            <a:r>
              <a:rPr lang="en" sz="1133" b="1" dirty="0">
                <a:solidFill>
                  <a:srgbClr val="FFFFFF"/>
                </a:solidFill>
                <a:latin typeface="Poppins"/>
                <a:ea typeface="Poppins"/>
                <a:cs typeface="Poppins"/>
                <a:sym typeface="Poppins"/>
              </a:rPr>
              <a:t>Days [-183, 0]</a:t>
            </a:r>
            <a:endParaRPr sz="1133" b="1" dirty="0">
              <a:latin typeface="Poppins"/>
              <a:ea typeface="Poppins"/>
              <a:cs typeface="Poppins"/>
              <a:sym typeface="Poppins"/>
            </a:endParaRPr>
          </a:p>
        </p:txBody>
      </p:sp>
      <p:sp>
        <p:nvSpPr>
          <p:cNvPr id="777" name="Google Shape;777;p72"/>
          <p:cNvSpPr txBox="1"/>
          <p:nvPr/>
        </p:nvSpPr>
        <p:spPr>
          <a:xfrm>
            <a:off x="4925483" y="4112269"/>
            <a:ext cx="3591600" cy="666800"/>
          </a:xfrm>
          <a:prstGeom prst="rect">
            <a:avLst/>
          </a:prstGeom>
          <a:solidFill>
            <a:srgbClr val="2F5496">
              <a:alpha val="84000"/>
            </a:srgbClr>
          </a:solidFill>
          <a:ln>
            <a:noFill/>
          </a:ln>
        </p:spPr>
        <p:txBody>
          <a:bodyPr spcFirstLastPara="1" wrap="square" lIns="121900" tIns="109700" rIns="121900" bIns="109700" anchor="t" anchorCtr="0">
            <a:noAutofit/>
          </a:bodyPr>
          <a:lstStyle/>
          <a:p>
            <a:pPr algn="ctr"/>
            <a:r>
              <a:rPr lang="en" sz="1133" b="1" dirty="0">
                <a:solidFill>
                  <a:srgbClr val="FFFFFF"/>
                </a:solidFill>
                <a:latin typeface="Poppins"/>
                <a:ea typeface="Poppins"/>
                <a:cs typeface="Poppins"/>
                <a:sym typeface="Poppins"/>
              </a:rPr>
              <a:t>Covariate Assessment Window</a:t>
            </a:r>
            <a:endParaRPr sz="1133" b="1" dirty="0">
              <a:latin typeface="Poppins"/>
              <a:ea typeface="Poppins"/>
              <a:cs typeface="Poppins"/>
              <a:sym typeface="Poppins"/>
            </a:endParaRPr>
          </a:p>
          <a:p>
            <a:pPr algn="ctr"/>
            <a:r>
              <a:rPr lang="en" sz="1133" b="1" dirty="0">
                <a:solidFill>
                  <a:srgbClr val="FFFFFF"/>
                </a:solidFill>
                <a:latin typeface="Poppins"/>
                <a:ea typeface="Poppins"/>
                <a:cs typeface="Poppins"/>
                <a:sym typeface="Poppins"/>
              </a:rPr>
              <a:t>(Baseline conditions</a:t>
            </a:r>
            <a:r>
              <a:rPr lang="en" sz="1133" b="1" baseline="30000" dirty="0">
                <a:solidFill>
                  <a:srgbClr val="FFFFFF"/>
                </a:solidFill>
                <a:latin typeface="Poppins"/>
                <a:ea typeface="Poppins"/>
                <a:cs typeface="Poppins"/>
                <a:sym typeface="Poppins"/>
              </a:rPr>
              <a:t>b</a:t>
            </a:r>
            <a:r>
              <a:rPr lang="en" sz="1133" b="1" dirty="0">
                <a:solidFill>
                  <a:srgbClr val="FFFFFF"/>
                </a:solidFill>
                <a:latin typeface="Poppins"/>
                <a:ea typeface="Poppins"/>
                <a:cs typeface="Poppins"/>
                <a:sym typeface="Poppins"/>
              </a:rPr>
              <a:t>)</a:t>
            </a:r>
            <a:endParaRPr sz="1133" b="1" dirty="0">
              <a:latin typeface="Poppins"/>
              <a:ea typeface="Poppins"/>
              <a:cs typeface="Poppins"/>
              <a:sym typeface="Poppins"/>
            </a:endParaRPr>
          </a:p>
          <a:p>
            <a:pPr algn="ctr"/>
            <a:r>
              <a:rPr lang="en" sz="1133" b="1" dirty="0">
                <a:solidFill>
                  <a:srgbClr val="FFFFFF"/>
                </a:solidFill>
                <a:latin typeface="Poppins"/>
                <a:ea typeface="Poppins"/>
                <a:cs typeface="Poppins"/>
                <a:sym typeface="Poppins"/>
              </a:rPr>
              <a:t>Days [-183, 0]</a:t>
            </a:r>
            <a:endParaRPr sz="1133" b="1" dirty="0">
              <a:latin typeface="Poppins"/>
              <a:ea typeface="Poppins"/>
              <a:cs typeface="Poppins"/>
              <a:sym typeface="Poppins"/>
            </a:endParaRPr>
          </a:p>
        </p:txBody>
      </p:sp>
      <p:sp>
        <p:nvSpPr>
          <p:cNvPr id="778" name="Google Shape;778;p72"/>
          <p:cNvSpPr txBox="1"/>
          <p:nvPr/>
        </p:nvSpPr>
        <p:spPr>
          <a:xfrm>
            <a:off x="6626635" y="521349"/>
            <a:ext cx="3591200" cy="607200"/>
          </a:xfrm>
          <a:prstGeom prst="rect">
            <a:avLst/>
          </a:prstGeom>
          <a:noFill/>
          <a:ln>
            <a:noFill/>
          </a:ln>
        </p:spPr>
        <p:txBody>
          <a:bodyPr spcFirstLastPara="1" wrap="square" lIns="121900" tIns="60933" rIns="121900" bIns="60933" anchor="t" anchorCtr="0">
            <a:noAutofit/>
          </a:bodyPr>
          <a:lstStyle/>
          <a:p>
            <a:pPr algn="ctr"/>
            <a:r>
              <a:rPr lang="en" sz="1133" b="1" dirty="0">
                <a:solidFill>
                  <a:srgbClr val="000000"/>
                </a:solidFill>
                <a:latin typeface="Poppins"/>
                <a:ea typeface="Poppins"/>
                <a:cs typeface="Poppins"/>
                <a:sym typeface="Poppins"/>
              </a:rPr>
              <a:t>Cohort Entry Date</a:t>
            </a:r>
            <a:endParaRPr sz="1133" b="1" dirty="0">
              <a:latin typeface="Poppins"/>
              <a:ea typeface="Poppins"/>
              <a:cs typeface="Poppins"/>
              <a:sym typeface="Poppins"/>
            </a:endParaRPr>
          </a:p>
          <a:p>
            <a:pPr algn="ctr"/>
            <a:r>
              <a:rPr lang="en" sz="1133" b="1" dirty="0">
                <a:solidFill>
                  <a:srgbClr val="000000"/>
                </a:solidFill>
                <a:latin typeface="Poppins"/>
                <a:ea typeface="Poppins"/>
                <a:cs typeface="Poppins"/>
                <a:sym typeface="Poppins"/>
              </a:rPr>
              <a:t>(First prescription of ACE-</a:t>
            </a:r>
            <a:r>
              <a:rPr lang="en-US" sz="1133" b="1" dirty="0">
                <a:solidFill>
                  <a:srgbClr val="000000"/>
                </a:solidFill>
                <a:latin typeface="Poppins"/>
                <a:ea typeface="Poppins"/>
                <a:cs typeface="Poppins"/>
                <a:sym typeface="Poppins"/>
              </a:rPr>
              <a:t>I</a:t>
            </a:r>
            <a:r>
              <a:rPr lang="en" sz="1133" b="1" dirty="0">
                <a:solidFill>
                  <a:srgbClr val="000000"/>
                </a:solidFill>
                <a:latin typeface="Poppins"/>
                <a:ea typeface="Poppins"/>
                <a:cs typeface="Poppins"/>
                <a:sym typeface="Poppins"/>
              </a:rPr>
              <a:t> or ARB - </a:t>
            </a:r>
            <a:r>
              <a:rPr lang="en-US" sz="1133" b="1" dirty="0">
                <a:solidFill>
                  <a:srgbClr val="000000"/>
                </a:solidFill>
                <a:latin typeface="Poppins"/>
                <a:ea typeface="Poppins"/>
                <a:cs typeface="Poppins"/>
                <a:sym typeface="Poppins"/>
              </a:rPr>
              <a:t>tablet</a:t>
            </a:r>
            <a:r>
              <a:rPr lang="en" sz="1133" b="1" dirty="0">
                <a:solidFill>
                  <a:srgbClr val="000000"/>
                </a:solidFill>
                <a:latin typeface="Poppins"/>
                <a:ea typeface="Poppins"/>
                <a:cs typeface="Poppins"/>
                <a:sym typeface="Poppins"/>
              </a:rPr>
              <a:t>)</a:t>
            </a:r>
            <a:endParaRPr sz="1133" b="1" dirty="0">
              <a:latin typeface="Poppins"/>
              <a:ea typeface="Poppins"/>
              <a:cs typeface="Poppins"/>
              <a:sym typeface="Poppins"/>
            </a:endParaRPr>
          </a:p>
          <a:p>
            <a:pPr algn="ctr"/>
            <a:r>
              <a:rPr lang="en" sz="1133" b="1" dirty="0">
                <a:solidFill>
                  <a:srgbClr val="000000"/>
                </a:solidFill>
                <a:latin typeface="Poppins"/>
                <a:ea typeface="Poppins"/>
                <a:cs typeface="Poppins"/>
                <a:sym typeface="Poppins"/>
              </a:rPr>
              <a:t>Day 0</a:t>
            </a:r>
            <a:endParaRPr sz="1133" b="1" dirty="0">
              <a:latin typeface="Poppins"/>
              <a:ea typeface="Poppins"/>
              <a:cs typeface="Poppins"/>
              <a:sym typeface="Poppins"/>
            </a:endParaRPr>
          </a:p>
        </p:txBody>
      </p:sp>
      <p:sp>
        <p:nvSpPr>
          <p:cNvPr id="779" name="Google Shape;779;p72"/>
          <p:cNvSpPr txBox="1"/>
          <p:nvPr/>
        </p:nvSpPr>
        <p:spPr>
          <a:xfrm>
            <a:off x="4871463" y="2680767"/>
            <a:ext cx="3562400" cy="666800"/>
          </a:xfrm>
          <a:prstGeom prst="rect">
            <a:avLst/>
          </a:prstGeom>
          <a:noFill/>
          <a:ln>
            <a:noFill/>
          </a:ln>
        </p:spPr>
        <p:txBody>
          <a:bodyPr spcFirstLastPara="1" wrap="square" lIns="121900" tIns="109700" rIns="121900" bIns="109700" anchor="t" anchorCtr="0">
            <a:noAutofit/>
          </a:bodyPr>
          <a:lstStyle/>
          <a:p>
            <a:pPr algn="ctr"/>
            <a:r>
              <a:rPr lang="en" sz="1133" b="1" dirty="0">
                <a:solidFill>
                  <a:srgbClr val="00B0F0"/>
                </a:solidFill>
                <a:latin typeface="Poppins"/>
                <a:ea typeface="Poppins"/>
                <a:cs typeface="Poppins"/>
                <a:sym typeface="Poppins"/>
              </a:rPr>
              <a:t>Exclusion Assessment Window</a:t>
            </a:r>
            <a:endParaRPr sz="1133" b="1" dirty="0">
              <a:latin typeface="Poppins"/>
              <a:ea typeface="Poppins"/>
              <a:cs typeface="Poppins"/>
              <a:sym typeface="Poppins"/>
            </a:endParaRPr>
          </a:p>
          <a:p>
            <a:pPr algn="ctr"/>
            <a:r>
              <a:rPr lang="en" sz="1133" b="1" dirty="0">
                <a:solidFill>
                  <a:srgbClr val="00B0F0"/>
                </a:solidFill>
                <a:latin typeface="Poppins"/>
                <a:ea typeface="Poppins"/>
                <a:cs typeface="Poppins"/>
                <a:sym typeface="Poppins"/>
              </a:rPr>
              <a:t>(Age ≤ 18, initiate both ACE and ARB)</a:t>
            </a:r>
            <a:endParaRPr sz="1133" b="1" dirty="0">
              <a:latin typeface="Poppins"/>
              <a:ea typeface="Poppins"/>
              <a:cs typeface="Poppins"/>
              <a:sym typeface="Poppins"/>
            </a:endParaRPr>
          </a:p>
          <a:p>
            <a:pPr algn="ctr"/>
            <a:r>
              <a:rPr lang="en" sz="1133" b="1" dirty="0">
                <a:solidFill>
                  <a:srgbClr val="00B0F0"/>
                </a:solidFill>
                <a:latin typeface="Poppins"/>
                <a:ea typeface="Poppins"/>
                <a:cs typeface="Poppins"/>
                <a:sym typeface="Poppins"/>
              </a:rPr>
              <a:t>Days [0, 0]</a:t>
            </a:r>
            <a:endParaRPr sz="1133" b="1" dirty="0">
              <a:latin typeface="Poppins"/>
              <a:ea typeface="Poppins"/>
              <a:cs typeface="Poppins"/>
              <a:sym typeface="Poppins"/>
            </a:endParaRPr>
          </a:p>
        </p:txBody>
      </p:sp>
      <p:cxnSp>
        <p:nvCxnSpPr>
          <p:cNvPr id="780" name="Google Shape;780;p72"/>
          <p:cNvCxnSpPr/>
          <p:nvPr/>
        </p:nvCxnSpPr>
        <p:spPr>
          <a:xfrm>
            <a:off x="4622800" y="5611719"/>
            <a:ext cx="7289200" cy="0"/>
          </a:xfrm>
          <a:prstGeom prst="straightConnector1">
            <a:avLst/>
          </a:prstGeom>
          <a:noFill/>
          <a:ln w="57150" cap="flat" cmpd="sng">
            <a:solidFill>
              <a:srgbClr val="000000"/>
            </a:solidFill>
            <a:prstDash val="solid"/>
            <a:miter lim="800000"/>
            <a:headEnd type="oval" w="med" len="med"/>
            <a:tailEnd type="triangle" w="med" len="med"/>
          </a:ln>
        </p:spPr>
      </p:cxnSp>
      <p:sp>
        <p:nvSpPr>
          <p:cNvPr id="781" name="Google Shape;781;p72"/>
          <p:cNvSpPr txBox="1"/>
          <p:nvPr/>
        </p:nvSpPr>
        <p:spPr>
          <a:xfrm>
            <a:off x="11374127" y="5706548"/>
            <a:ext cx="614800" cy="251600"/>
          </a:xfrm>
          <a:prstGeom prst="rect">
            <a:avLst/>
          </a:prstGeom>
          <a:noFill/>
          <a:ln>
            <a:noFill/>
          </a:ln>
        </p:spPr>
        <p:txBody>
          <a:bodyPr spcFirstLastPara="1" wrap="square" lIns="121900" tIns="60933" rIns="121900" bIns="60933" anchor="t" anchorCtr="0">
            <a:noAutofit/>
          </a:bodyPr>
          <a:lstStyle/>
          <a:p>
            <a:pPr algn="ctr"/>
            <a:r>
              <a:rPr lang="en" sz="1133" b="1">
                <a:solidFill>
                  <a:srgbClr val="000000"/>
                </a:solidFill>
              </a:rPr>
              <a:t>Time</a:t>
            </a:r>
            <a:endParaRPr sz="1133"/>
          </a:p>
        </p:txBody>
      </p:sp>
      <p:sp>
        <p:nvSpPr>
          <p:cNvPr id="782" name="Google Shape;782;p72"/>
          <p:cNvSpPr txBox="1"/>
          <p:nvPr/>
        </p:nvSpPr>
        <p:spPr>
          <a:xfrm>
            <a:off x="4926713" y="1974529"/>
            <a:ext cx="3521723" cy="666800"/>
          </a:xfrm>
          <a:prstGeom prst="rect">
            <a:avLst/>
          </a:prstGeom>
          <a:solidFill>
            <a:srgbClr val="80ABC1"/>
          </a:solidFill>
          <a:ln>
            <a:noFill/>
          </a:ln>
        </p:spPr>
        <p:txBody>
          <a:bodyPr spcFirstLastPara="1" wrap="square" lIns="121900" tIns="109700" rIns="121900" bIns="109700" anchor="t" anchorCtr="0">
            <a:noAutofit/>
          </a:bodyPr>
          <a:lstStyle/>
          <a:p>
            <a:pPr algn="ctr"/>
            <a:r>
              <a:rPr lang="en" sz="1133" b="1" dirty="0">
                <a:solidFill>
                  <a:srgbClr val="FFFFFF"/>
                </a:solidFill>
                <a:latin typeface="Poppins"/>
                <a:ea typeface="Poppins"/>
                <a:cs typeface="Poppins"/>
                <a:sym typeface="Poppins"/>
              </a:rPr>
              <a:t>Washout Window (exposure, outcome)</a:t>
            </a:r>
            <a:endParaRPr sz="1133" b="1" dirty="0">
              <a:latin typeface="Poppins"/>
              <a:ea typeface="Poppins"/>
              <a:cs typeface="Poppins"/>
              <a:sym typeface="Poppins"/>
            </a:endParaRPr>
          </a:p>
          <a:p>
            <a:pPr algn="ctr"/>
            <a:r>
              <a:rPr lang="en" sz="1133" b="1" dirty="0">
                <a:solidFill>
                  <a:srgbClr val="FFFFFF"/>
                </a:solidFill>
                <a:latin typeface="Poppins"/>
                <a:ea typeface="Poppins"/>
                <a:cs typeface="Poppins"/>
                <a:sym typeface="Poppins"/>
              </a:rPr>
              <a:t>(No ACE-I, ARB, Angioedema)</a:t>
            </a:r>
            <a:endParaRPr sz="1133" b="1" dirty="0">
              <a:latin typeface="Poppins"/>
              <a:ea typeface="Poppins"/>
              <a:cs typeface="Poppins"/>
              <a:sym typeface="Poppins"/>
            </a:endParaRPr>
          </a:p>
          <a:p>
            <a:pPr algn="ctr"/>
            <a:r>
              <a:rPr lang="en" sz="1133" b="1" dirty="0">
                <a:solidFill>
                  <a:srgbClr val="FFFFFF"/>
                </a:solidFill>
                <a:latin typeface="Poppins"/>
                <a:ea typeface="Poppins"/>
                <a:cs typeface="Poppins"/>
                <a:sym typeface="Poppins"/>
              </a:rPr>
              <a:t>Days [-183, -1]</a:t>
            </a:r>
            <a:endParaRPr sz="1133" b="1" dirty="0">
              <a:latin typeface="Poppins"/>
              <a:ea typeface="Poppins"/>
              <a:cs typeface="Poppins"/>
              <a:sym typeface="Poppins"/>
            </a:endParaRPr>
          </a:p>
        </p:txBody>
      </p:sp>
      <p:sp>
        <p:nvSpPr>
          <p:cNvPr id="783" name="Google Shape;783;p72"/>
          <p:cNvSpPr txBox="1"/>
          <p:nvPr/>
        </p:nvSpPr>
        <p:spPr>
          <a:xfrm>
            <a:off x="8433500" y="3390335"/>
            <a:ext cx="85600" cy="666400"/>
          </a:xfrm>
          <a:prstGeom prst="rect">
            <a:avLst/>
          </a:prstGeom>
          <a:solidFill>
            <a:srgbClr val="2F5496"/>
          </a:solidFill>
          <a:ln>
            <a:noFill/>
          </a:ln>
        </p:spPr>
        <p:txBody>
          <a:bodyPr spcFirstLastPara="1" wrap="square" lIns="121900" tIns="109700" rIns="121900" bIns="109700" anchor="t" anchorCtr="0">
            <a:noAutofit/>
          </a:bodyPr>
          <a:lstStyle/>
          <a:p>
            <a:pPr algn="ctr"/>
            <a:endParaRPr sz="1920" b="1">
              <a:solidFill>
                <a:srgbClr val="FFFFFF"/>
              </a:solidFill>
              <a:latin typeface="Arial"/>
              <a:ea typeface="Arial"/>
              <a:cs typeface="Arial"/>
              <a:sym typeface="Arial"/>
            </a:endParaRPr>
          </a:p>
        </p:txBody>
      </p:sp>
      <p:sp>
        <p:nvSpPr>
          <p:cNvPr id="784" name="Google Shape;784;p72"/>
          <p:cNvSpPr/>
          <p:nvPr/>
        </p:nvSpPr>
        <p:spPr>
          <a:xfrm>
            <a:off x="4871465" y="3413400"/>
            <a:ext cx="3406800" cy="604000"/>
          </a:xfrm>
          <a:prstGeom prst="rect">
            <a:avLst/>
          </a:prstGeom>
          <a:noFill/>
          <a:ln>
            <a:noFill/>
          </a:ln>
        </p:spPr>
        <p:txBody>
          <a:bodyPr spcFirstLastPara="1" wrap="square" lIns="121900" tIns="60933" rIns="121900" bIns="60933" anchor="t" anchorCtr="0">
            <a:noAutofit/>
          </a:bodyPr>
          <a:lstStyle/>
          <a:p>
            <a:pPr algn="ctr"/>
            <a:r>
              <a:rPr lang="en" sz="1133" b="1" dirty="0">
                <a:solidFill>
                  <a:srgbClr val="2F5496"/>
                </a:solidFill>
                <a:latin typeface="Poppins"/>
                <a:ea typeface="Poppins"/>
                <a:cs typeface="Poppins"/>
                <a:sym typeface="Poppins"/>
              </a:rPr>
              <a:t>Covariate Assessment Window</a:t>
            </a:r>
            <a:endParaRPr sz="1133" b="1" dirty="0">
              <a:latin typeface="Poppins"/>
              <a:ea typeface="Poppins"/>
              <a:cs typeface="Poppins"/>
              <a:sym typeface="Poppins"/>
            </a:endParaRPr>
          </a:p>
          <a:p>
            <a:pPr algn="ctr"/>
            <a:r>
              <a:rPr lang="en" sz="1133" b="1" dirty="0">
                <a:solidFill>
                  <a:srgbClr val="2F5496"/>
                </a:solidFill>
                <a:latin typeface="Poppins"/>
                <a:ea typeface="Poppins"/>
                <a:cs typeface="Poppins"/>
                <a:sym typeface="Poppins"/>
              </a:rPr>
              <a:t>(Age, sex)</a:t>
            </a:r>
            <a:endParaRPr sz="1133" b="1" dirty="0">
              <a:latin typeface="Poppins"/>
              <a:ea typeface="Poppins"/>
              <a:cs typeface="Poppins"/>
              <a:sym typeface="Poppins"/>
            </a:endParaRPr>
          </a:p>
          <a:p>
            <a:pPr algn="ctr"/>
            <a:r>
              <a:rPr lang="en" sz="1133" b="1" dirty="0">
                <a:solidFill>
                  <a:srgbClr val="2F5496"/>
                </a:solidFill>
                <a:latin typeface="Poppins"/>
                <a:ea typeface="Poppins"/>
                <a:cs typeface="Poppins"/>
                <a:sym typeface="Poppins"/>
              </a:rPr>
              <a:t>Days [0, 0]</a:t>
            </a:r>
            <a:endParaRPr sz="1133" b="1" dirty="0">
              <a:latin typeface="Poppins"/>
              <a:ea typeface="Poppins"/>
              <a:cs typeface="Poppins"/>
              <a:sym typeface="Poppins"/>
            </a:endParaRPr>
          </a:p>
        </p:txBody>
      </p:sp>
      <p:sp>
        <p:nvSpPr>
          <p:cNvPr id="785" name="Google Shape;785;p72"/>
          <p:cNvSpPr txBox="1"/>
          <p:nvPr/>
        </p:nvSpPr>
        <p:spPr>
          <a:xfrm>
            <a:off x="8884467" y="4883733"/>
            <a:ext cx="1911600" cy="403200"/>
          </a:xfrm>
          <a:prstGeom prst="rect">
            <a:avLst/>
          </a:prstGeom>
          <a:solidFill>
            <a:srgbClr val="FFFFFF"/>
          </a:solidFill>
          <a:ln>
            <a:noFill/>
          </a:ln>
        </p:spPr>
        <p:txBody>
          <a:bodyPr spcFirstLastPara="1" wrap="square" lIns="121900" tIns="60933" rIns="121900" bIns="60933" anchor="ctr" anchorCtr="0">
            <a:noAutofit/>
          </a:bodyPr>
          <a:lstStyle/>
          <a:p>
            <a:pPr algn="ctr"/>
            <a:r>
              <a:rPr lang="en" sz="1133" b="1">
                <a:solidFill>
                  <a:srgbClr val="000000"/>
                </a:solidFill>
                <a:latin typeface="Poppins"/>
                <a:ea typeface="Poppins"/>
                <a:cs typeface="Poppins"/>
                <a:sym typeface="Poppins"/>
              </a:rPr>
              <a:t>Follow up Window</a:t>
            </a:r>
            <a:endParaRPr sz="1133" b="1">
              <a:latin typeface="Poppins"/>
              <a:ea typeface="Poppins"/>
              <a:cs typeface="Poppins"/>
              <a:sym typeface="Poppins"/>
            </a:endParaRPr>
          </a:p>
          <a:p>
            <a:pPr algn="ctr"/>
            <a:r>
              <a:rPr lang="en" sz="1133" b="1">
                <a:solidFill>
                  <a:srgbClr val="000000"/>
                </a:solidFill>
                <a:latin typeface="Poppins"/>
                <a:ea typeface="Poppins"/>
                <a:cs typeface="Poppins"/>
                <a:sym typeface="Poppins"/>
              </a:rPr>
              <a:t>Days [0, Censor</a:t>
            </a:r>
            <a:r>
              <a:rPr lang="en" sz="1133" b="1" baseline="30000">
                <a:solidFill>
                  <a:srgbClr val="000000"/>
                </a:solidFill>
                <a:latin typeface="Poppins"/>
                <a:ea typeface="Poppins"/>
                <a:cs typeface="Poppins"/>
                <a:sym typeface="Poppins"/>
              </a:rPr>
              <a:t>c</a:t>
            </a:r>
            <a:r>
              <a:rPr lang="en" sz="1133" b="1">
                <a:solidFill>
                  <a:srgbClr val="000000"/>
                </a:solidFill>
                <a:latin typeface="Poppins"/>
                <a:ea typeface="Poppins"/>
                <a:cs typeface="Poppins"/>
                <a:sym typeface="Poppins"/>
              </a:rPr>
              <a:t>]</a:t>
            </a:r>
            <a:endParaRPr sz="1133" b="1">
              <a:latin typeface="Poppins"/>
              <a:ea typeface="Poppins"/>
              <a:cs typeface="Poppins"/>
              <a:sym typeface="Poppins"/>
            </a:endParaRPr>
          </a:p>
        </p:txBody>
      </p:sp>
      <p:sp>
        <p:nvSpPr>
          <p:cNvPr id="786" name="Google Shape;786;p72"/>
          <p:cNvSpPr txBox="1"/>
          <p:nvPr/>
        </p:nvSpPr>
        <p:spPr>
          <a:xfrm>
            <a:off x="4871467" y="5792333"/>
            <a:ext cx="6698400" cy="1242000"/>
          </a:xfrm>
          <a:prstGeom prst="rect">
            <a:avLst/>
          </a:prstGeom>
          <a:noFill/>
          <a:ln>
            <a:noFill/>
          </a:ln>
        </p:spPr>
        <p:txBody>
          <a:bodyPr spcFirstLastPara="1" wrap="square" lIns="121900" tIns="121900" rIns="121900" bIns="121900" anchor="t" anchorCtr="0">
            <a:noAutofit/>
          </a:bodyPr>
          <a:lstStyle/>
          <a:p>
            <a:pPr marL="121917" indent="-128690">
              <a:lnSpc>
                <a:spcPct val="115000"/>
              </a:lnSpc>
              <a:buClr>
                <a:schemeClr val="dk1"/>
              </a:buClr>
              <a:buSzPts val="800"/>
              <a:buFont typeface="Poppins"/>
              <a:buAutoNum type="alphaLcPeriod"/>
            </a:pPr>
            <a:r>
              <a:rPr lang="en" sz="1067" dirty="0">
                <a:solidFill>
                  <a:schemeClr val="dk1"/>
                </a:solidFill>
                <a:latin typeface="Poppins"/>
                <a:ea typeface="Poppins"/>
                <a:cs typeface="Poppins"/>
                <a:sym typeface="Poppins"/>
              </a:rPr>
              <a:t>Up to 45 day gaps in medical or pharmacy enrollment allowed</a:t>
            </a:r>
            <a:endParaRPr sz="1067" dirty="0">
              <a:solidFill>
                <a:schemeClr val="dk1"/>
              </a:solidFill>
              <a:latin typeface="Poppins"/>
              <a:ea typeface="Poppins"/>
              <a:cs typeface="Poppins"/>
              <a:sym typeface="Poppins"/>
            </a:endParaRPr>
          </a:p>
          <a:p>
            <a:pPr marL="121917" indent="-128690">
              <a:lnSpc>
                <a:spcPct val="115000"/>
              </a:lnSpc>
              <a:buClr>
                <a:schemeClr val="dk1"/>
              </a:buClr>
              <a:buSzPts val="800"/>
              <a:buFont typeface="Poppins"/>
              <a:buAutoNum type="alphaLcPeriod"/>
            </a:pPr>
            <a:r>
              <a:rPr lang="en" sz="1067" dirty="0">
                <a:solidFill>
                  <a:schemeClr val="dk1"/>
                </a:solidFill>
                <a:latin typeface="Poppins"/>
                <a:ea typeface="Poppins"/>
                <a:cs typeface="Poppins"/>
                <a:sym typeface="Poppins"/>
              </a:rPr>
              <a:t>Baseline conditions included: allergic reactions, diabetes, heart failure, ischemic heart disease, non-steroidal anti-inflammatory drugs</a:t>
            </a:r>
            <a:endParaRPr sz="1067" dirty="0">
              <a:solidFill>
                <a:schemeClr val="dk1"/>
              </a:solidFill>
              <a:latin typeface="Poppins"/>
              <a:ea typeface="Poppins"/>
              <a:cs typeface="Poppins"/>
              <a:sym typeface="Poppins"/>
            </a:endParaRPr>
          </a:p>
          <a:p>
            <a:pPr marL="121917" indent="-128690">
              <a:lnSpc>
                <a:spcPct val="115000"/>
              </a:lnSpc>
              <a:buClr>
                <a:schemeClr val="dk1"/>
              </a:buClr>
              <a:buSzPts val="800"/>
              <a:buFont typeface="Poppins"/>
              <a:buAutoNum type="alphaLcPeriod"/>
            </a:pPr>
            <a:r>
              <a:rPr lang="en" sz="1067" dirty="0">
                <a:solidFill>
                  <a:schemeClr val="dk1"/>
                </a:solidFill>
                <a:latin typeface="Poppins"/>
                <a:ea typeface="Poppins"/>
                <a:cs typeface="Poppins"/>
                <a:sym typeface="Poppins"/>
              </a:rPr>
              <a:t>Earliest of: outcome of interest (angioedema), switching or discontinuation of study drugs, death, disenrollment, 365 days of follow-up, end of the study period</a:t>
            </a:r>
            <a:endParaRPr sz="1067" dirty="0">
              <a:solidFill>
                <a:schemeClr val="dk1"/>
              </a:solidFill>
              <a:latin typeface="Poppins"/>
              <a:ea typeface="Poppins"/>
              <a:cs typeface="Poppins"/>
              <a:sym typeface="Poppins"/>
            </a:endParaRPr>
          </a:p>
        </p:txBody>
      </p:sp>
      <p:sp>
        <p:nvSpPr>
          <p:cNvPr id="788" name="Google Shape;788;p72"/>
          <p:cNvSpPr txBox="1">
            <a:spLocks noGrp="1"/>
          </p:cNvSpPr>
          <p:nvPr>
            <p:ph type="title"/>
          </p:nvPr>
        </p:nvSpPr>
        <p:spPr>
          <a:xfrm>
            <a:off x="773192" y="93616"/>
            <a:ext cx="7289200" cy="644400"/>
          </a:xfrm>
          <a:prstGeom prst="rect">
            <a:avLst/>
          </a:prstGeom>
          <a:noFill/>
          <a:ln>
            <a:noFill/>
          </a:ln>
        </p:spPr>
        <p:txBody>
          <a:bodyPr spcFirstLastPara="1" vert="horz" wrap="square" lIns="0" tIns="0" rIns="0" bIns="0" rtlCol="0" anchor="t" anchorCtr="0">
            <a:noAutofit/>
          </a:bodyPr>
          <a:lstStyle/>
          <a:p>
            <a:r>
              <a:rPr lang="en-US" sz="3200" b="1" dirty="0">
                <a:solidFill>
                  <a:srgbClr val="002060"/>
                </a:solidFill>
              </a:rPr>
              <a:t>Example of simple design diagram</a:t>
            </a:r>
            <a:endParaRPr sz="3200" b="1" dirty="0">
              <a:solidFill>
                <a:srgbClr val="002060"/>
              </a:solidFill>
              <a:latin typeface="Poppins"/>
              <a:ea typeface="Poppins"/>
              <a:cs typeface="Poppins"/>
              <a:sym typeface="Poppins"/>
            </a:endParaRPr>
          </a:p>
        </p:txBody>
      </p:sp>
      <p:sp>
        <p:nvSpPr>
          <p:cNvPr id="2" name="Slide Number Placeholder 1"/>
          <p:cNvSpPr>
            <a:spLocks noGrp="1"/>
          </p:cNvSpPr>
          <p:nvPr>
            <p:ph type="sldNum" idx="12"/>
          </p:nvPr>
        </p:nvSpPr>
        <p:spPr/>
        <p:txBody>
          <a:bodyPr/>
          <a:lstStyle/>
          <a:p>
            <a:fld id="{00000000-1234-1234-1234-123412341234}" type="slidenum">
              <a:rPr lang="en" smtClean="0"/>
              <a:pPr/>
              <a:t>16</a:t>
            </a:fld>
            <a:endParaRPr lang="en"/>
          </a:p>
        </p:txBody>
      </p:sp>
      <p:sp>
        <p:nvSpPr>
          <p:cNvPr id="3" name="TextBox 2">
            <a:extLst>
              <a:ext uri="{FF2B5EF4-FFF2-40B4-BE49-F238E27FC236}">
                <a16:creationId xmlns:a16="http://schemas.microsoft.com/office/drawing/2014/main" xmlns="" id="{FAD0460D-1FA0-48E1-BF83-D1D76FFEAB4B}"/>
              </a:ext>
            </a:extLst>
          </p:cNvPr>
          <p:cNvSpPr txBox="1"/>
          <p:nvPr/>
        </p:nvSpPr>
        <p:spPr>
          <a:xfrm>
            <a:off x="741108" y="649945"/>
            <a:ext cx="4001810" cy="1477328"/>
          </a:xfrm>
          <a:prstGeom prst="rect">
            <a:avLst/>
          </a:prstGeom>
          <a:noFill/>
        </p:spPr>
        <p:txBody>
          <a:bodyPr wrap="square" rtlCol="0">
            <a:spAutoFit/>
          </a:bodyPr>
          <a:lstStyle/>
          <a:p>
            <a:r>
              <a:rPr lang="en-US" sz="1800" dirty="0"/>
              <a:t>A cohort study to evaluate the risk of angioedema with angiotensin converting enzyme inhibitors (ACE-I) versus angiotensin II receptor blockers (ARB)</a:t>
            </a:r>
          </a:p>
        </p:txBody>
      </p:sp>
      <p:sp>
        <p:nvSpPr>
          <p:cNvPr id="4" name="Rectangle 3">
            <a:extLst>
              <a:ext uri="{FF2B5EF4-FFF2-40B4-BE49-F238E27FC236}">
                <a16:creationId xmlns:a16="http://schemas.microsoft.com/office/drawing/2014/main" xmlns="" id="{391DBD9E-FB91-4B5F-814A-F032E39FA11C}"/>
              </a:ext>
            </a:extLst>
          </p:cNvPr>
          <p:cNvSpPr/>
          <p:nvPr/>
        </p:nvSpPr>
        <p:spPr>
          <a:xfrm>
            <a:off x="741108" y="6290769"/>
            <a:ext cx="2756071" cy="523220"/>
          </a:xfrm>
          <a:prstGeom prst="rect">
            <a:avLst/>
          </a:prstGeom>
        </p:spPr>
        <p:txBody>
          <a:bodyPr wrap="square">
            <a:spAutoFit/>
          </a:bodyPr>
          <a:lstStyle/>
          <a:p>
            <a:r>
              <a:rPr lang="en-US" dirty="0">
                <a:solidFill>
                  <a:srgbClr val="333333"/>
                </a:solidFill>
                <a:latin typeface="Guardian TextSans Web"/>
              </a:rPr>
              <a:t>Toh S, et al </a:t>
            </a:r>
            <a:r>
              <a:rPr lang="en-US" i="1" dirty="0">
                <a:solidFill>
                  <a:srgbClr val="333333"/>
                </a:solidFill>
                <a:latin typeface="Guardian TextSans Web"/>
              </a:rPr>
              <a:t>Arch Intern Med.</a:t>
            </a:r>
            <a:r>
              <a:rPr lang="en-US" dirty="0">
                <a:solidFill>
                  <a:srgbClr val="333333"/>
                </a:solidFill>
                <a:latin typeface="Guardian TextSans Web"/>
              </a:rPr>
              <a:t> 2012</a:t>
            </a:r>
          </a:p>
          <a:p>
            <a:r>
              <a:rPr lang="en-US" dirty="0">
                <a:solidFill>
                  <a:srgbClr val="333333"/>
                </a:solidFill>
                <a:latin typeface="Guardian TextSans Web"/>
              </a:rPr>
              <a:t>Schneeweiss S, et al </a:t>
            </a:r>
            <a:r>
              <a:rPr lang="en-US" i="1" dirty="0">
                <a:solidFill>
                  <a:srgbClr val="333333"/>
                </a:solidFill>
                <a:latin typeface="Guardian TextSans Web"/>
              </a:rPr>
              <a:t>Annals</a:t>
            </a:r>
            <a:r>
              <a:rPr lang="en-US" dirty="0">
                <a:solidFill>
                  <a:srgbClr val="333333"/>
                </a:solidFill>
                <a:latin typeface="Guardian TextSans Web"/>
              </a:rPr>
              <a:t>. 2019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 grpId="0" animBg="1"/>
      <p:bldP spid="776" grpId="0" animBg="1"/>
      <p:bldP spid="777" grpId="0" animBg="1"/>
      <p:bldP spid="779" grpId="0"/>
      <p:bldP spid="782" grpId="0" animBg="1"/>
      <p:bldP spid="783" grpId="0" animBg="1"/>
      <p:bldP spid="784" grpId="0"/>
      <p:bldP spid="7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762000" y="305879"/>
            <a:ext cx="11430000" cy="6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200" b="1" dirty="0">
                <a:solidFill>
                  <a:srgbClr val="002060"/>
                </a:solidFill>
              </a:rPr>
              <a:t>Specific reporting to improve clarity, reproducibility and facilitate validity assessment</a:t>
            </a:r>
            <a:endParaRPr sz="3200" b="1" dirty="0">
              <a:solidFill>
                <a:srgbClr val="002060"/>
              </a:solidFill>
              <a:latin typeface="Poppins"/>
              <a:ea typeface="Poppins"/>
              <a:cs typeface="Poppins"/>
              <a:sym typeface="Poppins"/>
            </a:endParaRPr>
          </a:p>
        </p:txBody>
      </p:sp>
      <p:sp>
        <p:nvSpPr>
          <p:cNvPr id="145" name="Google Shape;145;p8"/>
          <p:cNvSpPr txBox="1">
            <a:spLocks noGrp="1"/>
          </p:cNvSpPr>
          <p:nvPr>
            <p:ph type="sldNum" idx="12"/>
          </p:nvPr>
        </p:nvSpPr>
        <p:spPr>
          <a:xfrm>
            <a:off x="307401" y="6456400"/>
            <a:ext cx="256400" cy="25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BFBFBF"/>
              </a:buClr>
              <a:buSzPts val="1400"/>
              <a:buFont typeface="Libre Franklin"/>
              <a:buNone/>
            </a:pPr>
            <a:fld id="{00000000-1234-1234-1234-123412341234}" type="slidenum">
              <a:rPr lang="en-US"/>
              <a:t>17</a:t>
            </a:fld>
            <a:endParaRPr/>
          </a:p>
        </p:txBody>
      </p:sp>
      <p:sp>
        <p:nvSpPr>
          <p:cNvPr id="146" name="Google Shape;146;p8"/>
          <p:cNvSpPr txBox="1">
            <a:spLocks noGrp="1"/>
          </p:cNvSpPr>
          <p:nvPr>
            <p:ph type="body" idx="1"/>
          </p:nvPr>
        </p:nvSpPr>
        <p:spPr>
          <a:xfrm>
            <a:off x="672355" y="1900100"/>
            <a:ext cx="16736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DATA SOURCE</a:t>
            </a:r>
            <a:endParaRPr sz="1600">
              <a:solidFill>
                <a:schemeClr val="dk2"/>
              </a:solidFill>
            </a:endParaRPr>
          </a:p>
          <a:p>
            <a:pPr marL="0" lvl="0" indent="0" algn="l" rtl="0">
              <a:lnSpc>
                <a:spcPct val="90000"/>
              </a:lnSpc>
              <a:spcBef>
                <a:spcPts val="500"/>
              </a:spcBef>
              <a:spcAft>
                <a:spcPts val="0"/>
              </a:spcAft>
              <a:buSzPts val="1400"/>
              <a:buNone/>
            </a:pPr>
            <a:endParaRPr/>
          </a:p>
          <a:p>
            <a:pPr marL="0" lvl="0" indent="0" algn="l" rtl="0">
              <a:lnSpc>
                <a:spcPct val="90000"/>
              </a:lnSpc>
              <a:spcBef>
                <a:spcPts val="500"/>
              </a:spcBef>
              <a:spcAft>
                <a:spcPts val="0"/>
              </a:spcAft>
              <a:buSzPts val="1400"/>
              <a:buNone/>
            </a:pPr>
            <a:endParaRPr/>
          </a:p>
        </p:txBody>
      </p:sp>
      <p:sp>
        <p:nvSpPr>
          <p:cNvPr id="147" name="Google Shape;147;p8"/>
          <p:cNvSpPr txBox="1">
            <a:spLocks noGrp="1"/>
          </p:cNvSpPr>
          <p:nvPr>
            <p:ph type="body" idx="1"/>
          </p:nvPr>
        </p:nvSpPr>
        <p:spPr>
          <a:xfrm>
            <a:off x="672355" y="2176500"/>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Data provider</a:t>
            </a:r>
            <a:endParaRPr sz="1200"/>
          </a:p>
          <a:p>
            <a:pPr marL="243834" lvl="0" indent="-137155" algn="l" rtl="0">
              <a:lnSpc>
                <a:spcPct val="90000"/>
              </a:lnSpc>
              <a:spcBef>
                <a:spcPts val="0"/>
              </a:spcBef>
              <a:spcAft>
                <a:spcPts val="0"/>
              </a:spcAft>
              <a:buSzPts val="900"/>
              <a:buChar char="●"/>
            </a:pPr>
            <a:r>
              <a:rPr lang="en-US" sz="1200"/>
              <a:t>Data extraction date (DED)*</a:t>
            </a:r>
            <a:endParaRPr sz="1200"/>
          </a:p>
          <a:p>
            <a:pPr marL="243834" lvl="0" indent="-137155" algn="l" rtl="0">
              <a:lnSpc>
                <a:spcPct val="90000"/>
              </a:lnSpc>
              <a:spcBef>
                <a:spcPts val="0"/>
              </a:spcBef>
              <a:spcAft>
                <a:spcPts val="0"/>
              </a:spcAft>
              <a:buSzPts val="900"/>
              <a:buChar char="●"/>
            </a:pPr>
            <a:r>
              <a:rPr lang="en-US" sz="1200"/>
              <a:t>Data sampling</a:t>
            </a:r>
            <a:endParaRPr sz="1200"/>
          </a:p>
          <a:p>
            <a:pPr marL="243834" lvl="0" indent="-137155" algn="l" rtl="0">
              <a:lnSpc>
                <a:spcPct val="90000"/>
              </a:lnSpc>
              <a:spcBef>
                <a:spcPts val="0"/>
              </a:spcBef>
              <a:spcAft>
                <a:spcPts val="0"/>
              </a:spcAft>
              <a:buSzPts val="900"/>
              <a:buChar char="●"/>
            </a:pPr>
            <a:r>
              <a:rPr lang="en-US" sz="1200"/>
              <a:t>Source data range (SDR)*</a:t>
            </a:r>
            <a:endParaRPr sz="1200"/>
          </a:p>
          <a:p>
            <a:pPr marL="243834" lvl="0" indent="-137155" algn="l" rtl="0">
              <a:lnSpc>
                <a:spcPct val="90000"/>
              </a:lnSpc>
              <a:spcBef>
                <a:spcPts val="0"/>
              </a:spcBef>
              <a:spcAft>
                <a:spcPts val="0"/>
              </a:spcAft>
              <a:buSzPts val="900"/>
              <a:buChar char="●"/>
            </a:pPr>
            <a:r>
              <a:rPr lang="en-US" sz="1200"/>
              <a:t>Type of data</a:t>
            </a:r>
            <a:endParaRPr sz="1200"/>
          </a:p>
        </p:txBody>
      </p:sp>
      <p:sp>
        <p:nvSpPr>
          <p:cNvPr id="148" name="Google Shape;148;p8"/>
          <p:cNvSpPr txBox="1">
            <a:spLocks noGrp="1"/>
          </p:cNvSpPr>
          <p:nvPr>
            <p:ph type="body" idx="1"/>
          </p:nvPr>
        </p:nvSpPr>
        <p:spPr>
          <a:xfrm>
            <a:off x="3385688" y="2176500"/>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Data linkage, other supplemental data</a:t>
            </a:r>
            <a:endParaRPr sz="1200"/>
          </a:p>
          <a:p>
            <a:pPr marL="243834" lvl="0" indent="-137155" algn="l" rtl="0">
              <a:lnSpc>
                <a:spcPct val="90000"/>
              </a:lnSpc>
              <a:spcBef>
                <a:spcPts val="0"/>
              </a:spcBef>
              <a:spcAft>
                <a:spcPts val="0"/>
              </a:spcAft>
              <a:buSzPts val="900"/>
              <a:buChar char="●"/>
            </a:pPr>
            <a:r>
              <a:rPr lang="en-US" sz="1200"/>
              <a:t>Data cleaning</a:t>
            </a:r>
            <a:endParaRPr sz="1200"/>
          </a:p>
          <a:p>
            <a:pPr marL="243834" lvl="0" indent="-137155" algn="l" rtl="0">
              <a:lnSpc>
                <a:spcPct val="90000"/>
              </a:lnSpc>
              <a:spcBef>
                <a:spcPts val="0"/>
              </a:spcBef>
              <a:spcAft>
                <a:spcPts val="0"/>
              </a:spcAft>
              <a:buSzPts val="900"/>
              <a:buChar char="●"/>
            </a:pPr>
            <a:r>
              <a:rPr lang="en-US" sz="1200"/>
              <a:t>Data model conversion</a:t>
            </a:r>
            <a:endParaRPr sz="1200"/>
          </a:p>
          <a:p>
            <a:pPr marL="0" lvl="0" indent="0" algn="l" rtl="0">
              <a:lnSpc>
                <a:spcPct val="90000"/>
              </a:lnSpc>
              <a:spcBef>
                <a:spcPts val="500"/>
              </a:spcBef>
              <a:spcAft>
                <a:spcPts val="0"/>
              </a:spcAft>
              <a:buSzPts val="1400"/>
              <a:buNone/>
            </a:pPr>
            <a:endParaRPr sz="1200"/>
          </a:p>
        </p:txBody>
      </p:sp>
      <p:sp>
        <p:nvSpPr>
          <p:cNvPr id="149" name="Google Shape;149;p8"/>
          <p:cNvSpPr txBox="1">
            <a:spLocks noGrp="1"/>
          </p:cNvSpPr>
          <p:nvPr>
            <p:ph type="body" idx="1"/>
          </p:nvPr>
        </p:nvSpPr>
        <p:spPr>
          <a:xfrm>
            <a:off x="672355" y="3200092"/>
            <a:ext cx="16736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DESIGN</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0" name="Google Shape;150;p8"/>
          <p:cNvSpPr txBox="1">
            <a:spLocks noGrp="1"/>
          </p:cNvSpPr>
          <p:nvPr>
            <p:ph type="body" idx="1"/>
          </p:nvPr>
        </p:nvSpPr>
        <p:spPr>
          <a:xfrm>
            <a:off x="672355" y="3476492"/>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Design diagram</a:t>
            </a:r>
            <a:endParaRPr sz="1200"/>
          </a:p>
        </p:txBody>
      </p:sp>
      <p:sp>
        <p:nvSpPr>
          <p:cNvPr id="151" name="Google Shape;151;p8"/>
          <p:cNvSpPr txBox="1">
            <a:spLocks noGrp="1"/>
          </p:cNvSpPr>
          <p:nvPr>
            <p:ph type="body" idx="1"/>
          </p:nvPr>
        </p:nvSpPr>
        <p:spPr>
          <a:xfrm>
            <a:off x="672355" y="3812709"/>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INCLUSION/EXCLUSION CRITERIA</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2" name="Google Shape;152;p8"/>
          <p:cNvSpPr txBox="1">
            <a:spLocks noGrp="1"/>
          </p:cNvSpPr>
          <p:nvPr>
            <p:ph type="body" idx="1"/>
          </p:nvPr>
        </p:nvSpPr>
        <p:spPr>
          <a:xfrm>
            <a:off x="672355" y="4089109"/>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Study entry date (SED)*</a:t>
            </a:r>
            <a:endParaRPr sz="1200"/>
          </a:p>
          <a:p>
            <a:pPr marL="243834" lvl="0" indent="-137155" algn="l" rtl="0">
              <a:lnSpc>
                <a:spcPct val="90000"/>
              </a:lnSpc>
              <a:spcBef>
                <a:spcPts val="0"/>
              </a:spcBef>
              <a:spcAft>
                <a:spcPts val="0"/>
              </a:spcAft>
              <a:buSzPts val="900"/>
              <a:buChar char="●"/>
            </a:pPr>
            <a:r>
              <a:rPr lang="en-US" sz="1200"/>
              <a:t>Person or episode level study entry</a:t>
            </a:r>
            <a:endParaRPr sz="1200"/>
          </a:p>
          <a:p>
            <a:pPr marL="243834" lvl="0" indent="-137155" algn="l" rtl="0">
              <a:lnSpc>
                <a:spcPct val="90000"/>
              </a:lnSpc>
              <a:spcBef>
                <a:spcPts val="0"/>
              </a:spcBef>
              <a:spcAft>
                <a:spcPts val="0"/>
              </a:spcAft>
              <a:buSzPts val="900"/>
              <a:buChar char="●"/>
            </a:pPr>
            <a:r>
              <a:rPr lang="en-US" sz="1200"/>
              <a:t>Sequencing of exclusions</a:t>
            </a:r>
            <a:endParaRPr sz="1200"/>
          </a:p>
          <a:p>
            <a:pPr marL="243834" lvl="0" indent="-137155" algn="l" rtl="0">
              <a:lnSpc>
                <a:spcPct val="90000"/>
              </a:lnSpc>
              <a:spcBef>
                <a:spcPts val="0"/>
              </a:spcBef>
              <a:spcAft>
                <a:spcPts val="0"/>
              </a:spcAft>
              <a:buSzPts val="900"/>
              <a:buChar char="●"/>
            </a:pPr>
            <a:r>
              <a:rPr lang="en-US" sz="1200"/>
              <a:t>Enrollment window (EW)*</a:t>
            </a:r>
            <a:endParaRPr sz="1200"/>
          </a:p>
          <a:p>
            <a:pPr marL="243834" lvl="0" indent="-137155" algn="l" rtl="0">
              <a:lnSpc>
                <a:spcPct val="90000"/>
              </a:lnSpc>
              <a:spcBef>
                <a:spcPts val="0"/>
              </a:spcBef>
              <a:spcAft>
                <a:spcPts val="0"/>
              </a:spcAft>
              <a:buSzPts val="900"/>
              <a:buChar char="●"/>
            </a:pPr>
            <a:r>
              <a:rPr lang="en-US" sz="1200"/>
              <a:t>Enrollment gap</a:t>
            </a:r>
            <a:endParaRPr sz="1200"/>
          </a:p>
          <a:p>
            <a:pPr marL="243834" lvl="0" indent="-137155" algn="l" rtl="0">
              <a:lnSpc>
                <a:spcPct val="90000"/>
              </a:lnSpc>
              <a:spcBef>
                <a:spcPts val="0"/>
              </a:spcBef>
              <a:spcAft>
                <a:spcPts val="0"/>
              </a:spcAft>
              <a:buSzPts val="900"/>
              <a:buChar char="●"/>
            </a:pPr>
            <a:r>
              <a:rPr lang="en-US" sz="1200"/>
              <a:t>Inclusion/Exclusion definition window</a:t>
            </a:r>
            <a:endParaRPr sz="1200"/>
          </a:p>
        </p:txBody>
      </p:sp>
      <p:sp>
        <p:nvSpPr>
          <p:cNvPr id="153" name="Google Shape;153;p8"/>
          <p:cNvSpPr txBox="1">
            <a:spLocks noGrp="1"/>
          </p:cNvSpPr>
          <p:nvPr>
            <p:ph type="body" idx="1"/>
          </p:nvPr>
        </p:nvSpPr>
        <p:spPr>
          <a:xfrm>
            <a:off x="3385688" y="4089109"/>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a:t>
            </a:r>
            <a:endParaRPr sz="1200"/>
          </a:p>
          <a:p>
            <a:pPr marL="243834" lvl="0" indent="-137155" algn="l" rtl="0">
              <a:lnSpc>
                <a:spcPct val="90000"/>
              </a:lnSpc>
              <a:spcBef>
                <a:spcPts val="0"/>
              </a:spcBef>
              <a:spcAft>
                <a:spcPts val="0"/>
              </a:spcAft>
              <a:buSzPts val="900"/>
              <a:buChar char="●"/>
            </a:pPr>
            <a:r>
              <a:rPr lang="en-US" sz="1200"/>
              <a:t>Frequency and temporality of codes]</a:t>
            </a:r>
            <a:endParaRPr sz="1200"/>
          </a:p>
          <a:p>
            <a:pPr marL="243834" lvl="0" indent="-137155" algn="l" rtl="0">
              <a:lnSpc>
                <a:spcPct val="90000"/>
              </a:lnSpc>
              <a:spcBef>
                <a:spcPts val="0"/>
              </a:spcBef>
              <a:spcAft>
                <a:spcPts val="0"/>
              </a:spcAft>
              <a:buSzPts val="900"/>
              <a:buChar char="●"/>
            </a:pPr>
            <a:r>
              <a:rPr lang="en-US" sz="1200"/>
              <a:t>Diagnosis position (if relevant/available)</a:t>
            </a:r>
            <a:endParaRPr sz="1200"/>
          </a:p>
          <a:p>
            <a:pPr marL="243834" lvl="0" indent="-137155" algn="l" rtl="0">
              <a:lnSpc>
                <a:spcPct val="90000"/>
              </a:lnSpc>
              <a:spcBef>
                <a:spcPts val="0"/>
              </a:spcBef>
              <a:spcAft>
                <a:spcPts val="0"/>
              </a:spcAft>
              <a:buSzPts val="900"/>
              <a:buChar char="●"/>
            </a:pPr>
            <a:r>
              <a:rPr lang="en-US" sz="1200"/>
              <a:t>Care setting</a:t>
            </a:r>
            <a:endParaRPr sz="1200"/>
          </a:p>
          <a:p>
            <a:pPr marL="243834" lvl="0" indent="-137155" algn="l" rtl="0">
              <a:lnSpc>
                <a:spcPct val="90000"/>
              </a:lnSpc>
              <a:spcBef>
                <a:spcPts val="0"/>
              </a:spcBef>
              <a:spcAft>
                <a:spcPts val="0"/>
              </a:spcAft>
              <a:buSzPts val="900"/>
              <a:buChar char="●"/>
            </a:pPr>
            <a:r>
              <a:rPr lang="en-US" sz="1200"/>
              <a:t>Washout for exposure</a:t>
            </a:r>
            <a:endParaRPr sz="1200"/>
          </a:p>
          <a:p>
            <a:pPr marL="243834" lvl="0" indent="-137155" algn="l" rtl="0">
              <a:lnSpc>
                <a:spcPct val="90000"/>
              </a:lnSpc>
              <a:spcBef>
                <a:spcPts val="0"/>
              </a:spcBef>
              <a:spcAft>
                <a:spcPts val="0"/>
              </a:spcAft>
              <a:buSzPts val="900"/>
              <a:buChar char="●"/>
            </a:pPr>
            <a:r>
              <a:rPr lang="en-US" sz="1200"/>
              <a:t>Washout for outcome</a:t>
            </a:r>
            <a:endParaRPr sz="1200"/>
          </a:p>
        </p:txBody>
      </p:sp>
      <p:sp>
        <p:nvSpPr>
          <p:cNvPr id="154" name="Google Shape;154;p8"/>
          <p:cNvSpPr txBox="1">
            <a:spLocks noGrp="1"/>
          </p:cNvSpPr>
          <p:nvPr>
            <p:ph type="body" idx="1"/>
          </p:nvPr>
        </p:nvSpPr>
        <p:spPr>
          <a:xfrm>
            <a:off x="672355" y="5630967"/>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CONTROL SAMPLING</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55" name="Google Shape;155;p8"/>
          <p:cNvSpPr txBox="1">
            <a:spLocks noGrp="1"/>
          </p:cNvSpPr>
          <p:nvPr>
            <p:ph type="body" idx="1"/>
          </p:nvPr>
        </p:nvSpPr>
        <p:spPr>
          <a:xfrm>
            <a:off x="672355" y="5907367"/>
            <a:ext cx="2743200" cy="4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Sampling strategy</a:t>
            </a:r>
            <a:endParaRPr sz="1200"/>
          </a:p>
          <a:p>
            <a:pPr marL="243834" lvl="0" indent="-137155" algn="l" rtl="0">
              <a:lnSpc>
                <a:spcPct val="90000"/>
              </a:lnSpc>
              <a:spcBef>
                <a:spcPts val="0"/>
              </a:spcBef>
              <a:spcAft>
                <a:spcPts val="0"/>
              </a:spcAft>
              <a:buSzPts val="900"/>
              <a:buChar char="●"/>
            </a:pPr>
            <a:r>
              <a:rPr lang="en-US" sz="1200"/>
              <a:t>Matching factors</a:t>
            </a:r>
            <a:endParaRPr sz="1200"/>
          </a:p>
        </p:txBody>
      </p:sp>
      <p:sp>
        <p:nvSpPr>
          <p:cNvPr id="156" name="Google Shape;156;p8"/>
          <p:cNvSpPr txBox="1">
            <a:spLocks noGrp="1"/>
          </p:cNvSpPr>
          <p:nvPr>
            <p:ph type="body" idx="1"/>
          </p:nvPr>
        </p:nvSpPr>
        <p:spPr>
          <a:xfrm>
            <a:off x="3385688" y="5907367"/>
            <a:ext cx="2743200" cy="4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Matching ratio</a:t>
            </a:r>
            <a:endParaRPr sz="1200"/>
          </a:p>
        </p:txBody>
      </p:sp>
      <p:sp>
        <p:nvSpPr>
          <p:cNvPr id="157" name="Google Shape;157;p8"/>
          <p:cNvSpPr txBox="1">
            <a:spLocks noGrp="1"/>
          </p:cNvSpPr>
          <p:nvPr>
            <p:ph type="body" idx="1"/>
          </p:nvPr>
        </p:nvSpPr>
        <p:spPr>
          <a:xfrm>
            <a:off x="6300267" y="1900100"/>
            <a:ext cx="3335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EXPOSURE DEFINITION</a:t>
            </a:r>
            <a:endParaRPr sz="1600">
              <a:solidFill>
                <a:schemeClr val="dk2"/>
              </a:solidFill>
            </a:endParaRPr>
          </a:p>
          <a:p>
            <a:pPr marL="0" lvl="0" indent="0" algn="l" rtl="0">
              <a:lnSpc>
                <a:spcPct val="90000"/>
              </a:lnSpc>
              <a:spcBef>
                <a:spcPts val="500"/>
              </a:spcBef>
              <a:spcAft>
                <a:spcPts val="0"/>
              </a:spcAft>
              <a:buSzPts val="1400"/>
              <a:buNone/>
            </a:pPr>
            <a:endParaRPr>
              <a:solidFill>
                <a:schemeClr val="dk2"/>
              </a:solidFill>
            </a:endParaRPr>
          </a:p>
          <a:p>
            <a:pPr marL="0" lvl="0" indent="0" algn="l" rtl="0">
              <a:lnSpc>
                <a:spcPct val="90000"/>
              </a:lnSpc>
              <a:spcBef>
                <a:spcPts val="500"/>
              </a:spcBef>
              <a:spcAft>
                <a:spcPts val="0"/>
              </a:spcAft>
              <a:buSzPts val="1400"/>
              <a:buNone/>
            </a:pPr>
            <a:endParaRPr>
              <a:solidFill>
                <a:schemeClr val="dk2"/>
              </a:solidFill>
            </a:endParaRPr>
          </a:p>
        </p:txBody>
      </p:sp>
      <p:sp>
        <p:nvSpPr>
          <p:cNvPr id="158" name="Google Shape;158;p8"/>
          <p:cNvSpPr txBox="1">
            <a:spLocks noGrp="1"/>
          </p:cNvSpPr>
          <p:nvPr>
            <p:ph type="body" idx="1"/>
          </p:nvPr>
        </p:nvSpPr>
        <p:spPr>
          <a:xfrm>
            <a:off x="6300267" y="2176500"/>
            <a:ext cx="2743200" cy="11508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Type of exposure</a:t>
            </a:r>
            <a:endParaRPr sz="1200"/>
          </a:p>
          <a:p>
            <a:pPr marL="243834" lvl="0" indent="-137155" algn="l" rtl="0">
              <a:lnSpc>
                <a:spcPct val="90000"/>
              </a:lnSpc>
              <a:spcBef>
                <a:spcPts val="0"/>
              </a:spcBef>
              <a:spcAft>
                <a:spcPts val="0"/>
              </a:spcAft>
              <a:buSzPts val="900"/>
              <a:buChar char="●"/>
            </a:pPr>
            <a:r>
              <a:rPr lang="en-US" sz="1200"/>
              <a:t>Exposure risk window (ERW)</a:t>
            </a:r>
            <a:endParaRPr sz="1200"/>
          </a:p>
          <a:p>
            <a:pPr marL="243834" lvl="0" indent="-137155" algn="l" rtl="0">
              <a:lnSpc>
                <a:spcPct val="90000"/>
              </a:lnSpc>
              <a:spcBef>
                <a:spcPts val="0"/>
              </a:spcBef>
              <a:spcAft>
                <a:spcPts val="0"/>
              </a:spcAft>
              <a:buSzPts val="900"/>
              <a:buChar char="●"/>
            </a:pPr>
            <a:r>
              <a:rPr lang="en-US" sz="1200"/>
              <a:t>Induction period</a:t>
            </a:r>
            <a:endParaRPr sz="1200"/>
          </a:p>
          <a:p>
            <a:pPr marL="243834" lvl="0" indent="-137155" algn="l" rtl="0">
              <a:lnSpc>
                <a:spcPct val="90000"/>
              </a:lnSpc>
              <a:spcBef>
                <a:spcPts val="0"/>
              </a:spcBef>
              <a:spcAft>
                <a:spcPts val="0"/>
              </a:spcAft>
              <a:buSzPts val="900"/>
              <a:buChar char="●"/>
            </a:pPr>
            <a:r>
              <a:rPr lang="en-US" sz="1200"/>
              <a:t>Stockpiling</a:t>
            </a:r>
            <a:endParaRPr sz="1200"/>
          </a:p>
          <a:p>
            <a:pPr marL="243834" lvl="0" indent="-137155" algn="l" rtl="0">
              <a:lnSpc>
                <a:spcPct val="90000"/>
              </a:lnSpc>
              <a:spcBef>
                <a:spcPts val="0"/>
              </a:spcBef>
              <a:spcAft>
                <a:spcPts val="0"/>
              </a:spcAft>
              <a:buSzPts val="900"/>
              <a:buChar char="●"/>
            </a:pPr>
            <a:r>
              <a:rPr lang="en-US" sz="1200"/>
              <a:t>Bridging exposure episodes</a:t>
            </a:r>
            <a:endParaRPr sz="1200"/>
          </a:p>
          <a:p>
            <a:pPr marL="243834" lvl="0" indent="-137155" algn="l" rtl="0">
              <a:lnSpc>
                <a:spcPct val="90000"/>
              </a:lnSpc>
              <a:spcBef>
                <a:spcPts val="0"/>
              </a:spcBef>
              <a:spcAft>
                <a:spcPts val="0"/>
              </a:spcAft>
              <a:buSzPts val="900"/>
              <a:buChar char="●"/>
            </a:pPr>
            <a:r>
              <a:rPr lang="en-US" sz="1200"/>
              <a:t>Exposure extension</a:t>
            </a:r>
            <a:endParaRPr sz="1200"/>
          </a:p>
        </p:txBody>
      </p:sp>
      <p:sp>
        <p:nvSpPr>
          <p:cNvPr id="159" name="Google Shape;159;p8"/>
          <p:cNvSpPr txBox="1">
            <a:spLocks noGrp="1"/>
          </p:cNvSpPr>
          <p:nvPr>
            <p:ph type="body" idx="1"/>
          </p:nvPr>
        </p:nvSpPr>
        <p:spPr>
          <a:xfrm>
            <a:off x="9013600" y="2176500"/>
            <a:ext cx="2743200" cy="1077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Switching/add on z</a:t>
            </a:r>
            <a:endParaRPr sz="1200"/>
          </a:p>
          <a:p>
            <a:pPr marL="243834" lvl="0" indent="-137155" algn="l" rtl="0">
              <a:lnSpc>
                <a:spcPct val="90000"/>
              </a:lnSpc>
              <a:spcBef>
                <a:spcPts val="0"/>
              </a:spcBef>
              <a:spcAft>
                <a:spcPts val="0"/>
              </a:spcAft>
              <a:buSzPts val="900"/>
              <a:buChar char="●"/>
            </a:pPr>
            <a:r>
              <a:rPr lang="en-US" sz="1200"/>
              <a:t>Codes, frequency and temporality of codes, diagnosis position, care setting</a:t>
            </a:r>
            <a:endParaRPr sz="1200"/>
          </a:p>
          <a:p>
            <a:pPr marL="243834" lvl="0" indent="-137155" algn="l" rtl="0">
              <a:lnSpc>
                <a:spcPct val="90000"/>
              </a:lnSpc>
              <a:spcBef>
                <a:spcPts val="0"/>
              </a:spcBef>
              <a:spcAft>
                <a:spcPts val="0"/>
              </a:spcAft>
              <a:buSzPts val="900"/>
              <a:buChar char="●"/>
            </a:pPr>
            <a:r>
              <a:rPr lang="en-US" sz="1200"/>
              <a:t>Exposure Assessment Window (EAW)*</a:t>
            </a:r>
            <a:endParaRPr sz="1200"/>
          </a:p>
        </p:txBody>
      </p:sp>
      <p:sp>
        <p:nvSpPr>
          <p:cNvPr id="160" name="Google Shape;160;p8"/>
          <p:cNvSpPr txBox="1">
            <a:spLocks noGrp="1"/>
          </p:cNvSpPr>
          <p:nvPr>
            <p:ph type="body" idx="1"/>
          </p:nvPr>
        </p:nvSpPr>
        <p:spPr>
          <a:xfrm>
            <a:off x="6300267" y="3360175"/>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FOLLOW UP TIME</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61" name="Google Shape;161;p8"/>
          <p:cNvSpPr txBox="1">
            <a:spLocks noGrp="1"/>
          </p:cNvSpPr>
          <p:nvPr>
            <p:ph type="body" idx="1"/>
          </p:nvPr>
        </p:nvSpPr>
        <p:spPr>
          <a:xfrm>
            <a:off x="6300267" y="3636575"/>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Follow-up window (FW)*</a:t>
            </a:r>
            <a:endParaRPr sz="1200"/>
          </a:p>
        </p:txBody>
      </p:sp>
      <p:sp>
        <p:nvSpPr>
          <p:cNvPr id="162" name="Google Shape;162;p8"/>
          <p:cNvSpPr txBox="1">
            <a:spLocks noGrp="1"/>
          </p:cNvSpPr>
          <p:nvPr>
            <p:ph type="body" idx="1"/>
          </p:nvPr>
        </p:nvSpPr>
        <p:spPr>
          <a:xfrm>
            <a:off x="9013600" y="3636575"/>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Censoring criteria</a:t>
            </a:r>
            <a:endParaRPr sz="1200"/>
          </a:p>
        </p:txBody>
      </p:sp>
      <p:sp>
        <p:nvSpPr>
          <p:cNvPr id="163" name="Google Shape;163;p8"/>
          <p:cNvSpPr txBox="1">
            <a:spLocks noGrp="1"/>
          </p:cNvSpPr>
          <p:nvPr>
            <p:ph type="body" idx="1"/>
          </p:nvPr>
        </p:nvSpPr>
        <p:spPr>
          <a:xfrm>
            <a:off x="6300267" y="3987500"/>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OUTCOME DEFINITION</a:t>
            </a:r>
            <a:endParaRPr sz="1600">
              <a:solidFill>
                <a:schemeClr val="dk2"/>
              </a:solidFill>
            </a:endParaRPr>
          </a:p>
        </p:txBody>
      </p:sp>
      <p:sp>
        <p:nvSpPr>
          <p:cNvPr id="164" name="Google Shape;164;p8"/>
          <p:cNvSpPr txBox="1">
            <a:spLocks noGrp="1"/>
          </p:cNvSpPr>
          <p:nvPr>
            <p:ph type="body" idx="1"/>
          </p:nvPr>
        </p:nvSpPr>
        <p:spPr>
          <a:xfrm>
            <a:off x="6300267" y="4263900"/>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Event date (ED)*</a:t>
            </a:r>
            <a:endParaRPr sz="1200"/>
          </a:p>
          <a:p>
            <a:pPr marL="243834" lvl="0" indent="-137155" algn="l" rtl="0">
              <a:lnSpc>
                <a:spcPct val="90000"/>
              </a:lnSpc>
              <a:spcBef>
                <a:spcPts val="0"/>
              </a:spcBef>
              <a:spcAft>
                <a:spcPts val="0"/>
              </a:spcAft>
              <a:buSzPts val="900"/>
              <a:buChar char="●"/>
            </a:pPr>
            <a:r>
              <a:rPr lang="en-US" sz="1200"/>
              <a:t>Validation</a:t>
            </a:r>
            <a:endParaRPr sz="1200"/>
          </a:p>
        </p:txBody>
      </p:sp>
      <p:sp>
        <p:nvSpPr>
          <p:cNvPr id="165" name="Google Shape;165;p8"/>
          <p:cNvSpPr txBox="1">
            <a:spLocks noGrp="1"/>
          </p:cNvSpPr>
          <p:nvPr>
            <p:ph type="body" idx="1"/>
          </p:nvPr>
        </p:nvSpPr>
        <p:spPr>
          <a:xfrm>
            <a:off x="9013600" y="4263900"/>
            <a:ext cx="2743200" cy="6444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 frequency and temporality of codes, diagnosis position, care setting</a:t>
            </a:r>
            <a:endParaRPr sz="1200"/>
          </a:p>
        </p:txBody>
      </p:sp>
      <p:sp>
        <p:nvSpPr>
          <p:cNvPr id="166" name="Google Shape;166;p8"/>
          <p:cNvSpPr txBox="1">
            <a:spLocks noGrp="1"/>
          </p:cNvSpPr>
          <p:nvPr>
            <p:ph type="body" idx="1"/>
          </p:nvPr>
        </p:nvSpPr>
        <p:spPr>
          <a:xfrm>
            <a:off x="6300267" y="4820248"/>
            <a:ext cx="48092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COVARIATE DEFINITIONS</a:t>
            </a:r>
            <a:endParaRPr sz="1600">
              <a:solidFill>
                <a:schemeClr val="dk2"/>
              </a:solidFill>
            </a:endParaRPr>
          </a:p>
        </p:txBody>
      </p:sp>
      <p:sp>
        <p:nvSpPr>
          <p:cNvPr id="167" name="Google Shape;167;p8"/>
          <p:cNvSpPr txBox="1">
            <a:spLocks noGrp="1"/>
          </p:cNvSpPr>
          <p:nvPr>
            <p:ph type="body" idx="1"/>
          </p:nvPr>
        </p:nvSpPr>
        <p:spPr>
          <a:xfrm>
            <a:off x="6300267" y="5096648"/>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Covariate assessment window (CW)*</a:t>
            </a:r>
            <a:endParaRPr sz="1200"/>
          </a:p>
          <a:p>
            <a:pPr marL="243834" lvl="0" indent="-137155" algn="l" rtl="0">
              <a:lnSpc>
                <a:spcPct val="90000"/>
              </a:lnSpc>
              <a:spcBef>
                <a:spcPts val="0"/>
              </a:spcBef>
              <a:spcAft>
                <a:spcPts val="0"/>
              </a:spcAft>
              <a:buSzPts val="900"/>
              <a:buChar char="●"/>
            </a:pPr>
            <a:r>
              <a:rPr lang="en-US" sz="1200"/>
              <a:t>Comorbidity/risk score</a:t>
            </a:r>
            <a:endParaRPr sz="1200"/>
          </a:p>
          <a:p>
            <a:pPr marL="243834" lvl="0" indent="-137155" algn="l" rtl="0">
              <a:lnSpc>
                <a:spcPct val="90000"/>
              </a:lnSpc>
              <a:spcBef>
                <a:spcPts val="0"/>
              </a:spcBef>
              <a:spcAft>
                <a:spcPts val="0"/>
              </a:spcAft>
              <a:buSzPts val="900"/>
              <a:buChar char="●"/>
            </a:pPr>
            <a:r>
              <a:rPr lang="en-US" sz="1200"/>
              <a:t>Healthcare utilization metrics</a:t>
            </a:r>
            <a:endParaRPr sz="1200"/>
          </a:p>
        </p:txBody>
      </p:sp>
      <p:sp>
        <p:nvSpPr>
          <p:cNvPr id="168" name="Google Shape;168;p8"/>
          <p:cNvSpPr txBox="1">
            <a:spLocks noGrp="1"/>
          </p:cNvSpPr>
          <p:nvPr>
            <p:ph type="body" idx="1"/>
          </p:nvPr>
        </p:nvSpPr>
        <p:spPr>
          <a:xfrm>
            <a:off x="9013600" y="5096648"/>
            <a:ext cx="2743200" cy="6444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Codes, frequency and temporality of codes, diagnosis position, care setting</a:t>
            </a:r>
            <a:endParaRPr sz="1200"/>
          </a:p>
        </p:txBody>
      </p:sp>
      <p:sp>
        <p:nvSpPr>
          <p:cNvPr id="169" name="Google Shape;169;p8"/>
          <p:cNvSpPr txBox="1">
            <a:spLocks noGrp="1"/>
          </p:cNvSpPr>
          <p:nvPr>
            <p:ph type="body" idx="1"/>
          </p:nvPr>
        </p:nvSpPr>
        <p:spPr>
          <a:xfrm>
            <a:off x="6300267" y="5979651"/>
            <a:ext cx="2964000" cy="45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600" b="1">
                <a:solidFill>
                  <a:schemeClr val="dk2"/>
                </a:solidFill>
              </a:rPr>
              <a:t>STATISTICAL SOFTWARE</a:t>
            </a: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a:p>
            <a:pPr marL="0" lvl="0" indent="0" algn="l" rtl="0">
              <a:lnSpc>
                <a:spcPct val="90000"/>
              </a:lnSpc>
              <a:spcBef>
                <a:spcPts val="500"/>
              </a:spcBef>
              <a:spcAft>
                <a:spcPts val="0"/>
              </a:spcAft>
              <a:buSzPts val="1400"/>
              <a:buNone/>
            </a:pPr>
            <a:endParaRPr sz="1600">
              <a:solidFill>
                <a:schemeClr val="dk2"/>
              </a:solidFill>
            </a:endParaRPr>
          </a:p>
        </p:txBody>
      </p:sp>
      <p:sp>
        <p:nvSpPr>
          <p:cNvPr id="170" name="Google Shape;170;p8"/>
          <p:cNvSpPr txBox="1">
            <a:spLocks noGrp="1"/>
          </p:cNvSpPr>
          <p:nvPr>
            <p:ph type="body" idx="1"/>
          </p:nvPr>
        </p:nvSpPr>
        <p:spPr>
          <a:xfrm>
            <a:off x="6300267" y="6256043"/>
            <a:ext cx="2743200" cy="345200"/>
          </a:xfrm>
          <a:prstGeom prst="rect">
            <a:avLst/>
          </a:prstGeom>
          <a:noFill/>
          <a:ln>
            <a:noFill/>
          </a:ln>
        </p:spPr>
        <p:txBody>
          <a:bodyPr spcFirstLastPara="1" wrap="square" lIns="0" tIns="0" rIns="0" bIns="0" anchor="t" anchorCtr="0">
            <a:noAutofit/>
          </a:bodyPr>
          <a:lstStyle/>
          <a:p>
            <a:pPr marL="243834" lvl="0" indent="-137155" algn="l" rtl="0">
              <a:lnSpc>
                <a:spcPct val="90000"/>
              </a:lnSpc>
              <a:spcBef>
                <a:spcPts val="500"/>
              </a:spcBef>
              <a:spcAft>
                <a:spcPts val="0"/>
              </a:spcAft>
              <a:buSzPts val="900"/>
              <a:buChar char="●"/>
            </a:pPr>
            <a:r>
              <a:rPr lang="en-US" sz="1200"/>
              <a:t>Statistical software program used</a:t>
            </a:r>
            <a:endParaRPr sz="1200"/>
          </a:p>
        </p:txBody>
      </p:sp>
      <p:sp>
        <p:nvSpPr>
          <p:cNvPr id="171" name="Google Shape;171;p8"/>
          <p:cNvSpPr txBox="1">
            <a:spLocks noGrp="1"/>
          </p:cNvSpPr>
          <p:nvPr>
            <p:ph type="body" idx="1"/>
          </p:nvPr>
        </p:nvSpPr>
        <p:spPr>
          <a:xfrm>
            <a:off x="10187967" y="6473843"/>
            <a:ext cx="1456800" cy="25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1400"/>
              <a:buNone/>
            </a:pPr>
            <a:r>
              <a:rPr lang="en-US" sz="1333"/>
              <a:t>* </a:t>
            </a:r>
            <a:r>
              <a:rPr lang="en-US" sz="933"/>
              <a:t>key temporal anchors</a:t>
            </a:r>
            <a:endParaRPr sz="933"/>
          </a:p>
        </p:txBody>
      </p:sp>
      <p:sp>
        <p:nvSpPr>
          <p:cNvPr id="30" name="Google Shape;203;p9">
            <a:extLst>
              <a:ext uri="{FF2B5EF4-FFF2-40B4-BE49-F238E27FC236}">
                <a16:creationId xmlns:a16="http://schemas.microsoft.com/office/drawing/2014/main" xmlns="" id="{5D3E4668-15BC-4AD9-AC7E-F31D0B244BDA}"/>
              </a:ext>
            </a:extLst>
          </p:cNvPr>
          <p:cNvSpPr/>
          <p:nvPr/>
        </p:nvSpPr>
        <p:spPr>
          <a:xfrm>
            <a:off x="6237516" y="1877300"/>
            <a:ext cx="5635170" cy="1376400"/>
          </a:xfrm>
          <a:prstGeom prst="rect">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18112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4" y="274638"/>
            <a:ext cx="11006254" cy="1143000"/>
          </a:xfrm>
        </p:spPr>
        <p:txBody>
          <a:bodyPr>
            <a:normAutofit/>
          </a:bodyPr>
          <a:lstStyle/>
          <a:p>
            <a:pPr algn="l"/>
            <a:r>
              <a:rPr lang="en-US" sz="3600" b="1" u="sng" dirty="0">
                <a:cs typeface="Arial" panose="020B0604020202020204" pitchFamily="34" charset="0"/>
              </a:rPr>
              <a:t>Example specificity defining exposure</a:t>
            </a:r>
          </a:p>
        </p:txBody>
      </p:sp>
      <p:sp>
        <p:nvSpPr>
          <p:cNvPr id="3" name="Content Placeholder 2"/>
          <p:cNvSpPr>
            <a:spLocks noGrp="1"/>
          </p:cNvSpPr>
          <p:nvPr>
            <p:ph idx="1"/>
          </p:nvPr>
        </p:nvSpPr>
        <p:spPr>
          <a:xfrm>
            <a:off x="769434" y="1440774"/>
            <a:ext cx="9593766" cy="4525963"/>
          </a:xfrm>
        </p:spPr>
        <p:txBody>
          <a:bodyPr>
            <a:noAutofit/>
          </a:bodyPr>
          <a:lstStyle/>
          <a:p>
            <a:pPr marL="76200" indent="0">
              <a:buNone/>
            </a:pPr>
            <a:r>
              <a:rPr lang="en-US" dirty="0"/>
              <a:t>D.1.  Type of exposure (e.g. incident, cumulative, time-varying)</a:t>
            </a:r>
          </a:p>
          <a:p>
            <a:pPr marL="76200" indent="0">
              <a:buNone/>
            </a:pPr>
            <a:r>
              <a:rPr lang="en-US" dirty="0"/>
              <a:t>D.2.  Exposure risk window</a:t>
            </a:r>
          </a:p>
          <a:p>
            <a:pPr marL="76200" indent="0">
              <a:buNone/>
            </a:pPr>
            <a:r>
              <a:rPr lang="en-US" dirty="0"/>
              <a:t>D.2a Induction period</a:t>
            </a:r>
          </a:p>
          <a:p>
            <a:pPr marL="76200" indent="0">
              <a:buNone/>
            </a:pPr>
            <a:r>
              <a:rPr lang="en-US" dirty="0"/>
              <a:t>D.2b Stockpiling</a:t>
            </a:r>
          </a:p>
          <a:p>
            <a:pPr marL="76200" indent="0">
              <a:buNone/>
            </a:pPr>
            <a:r>
              <a:rPr lang="en-US" dirty="0"/>
              <a:t>D.2c Bridging exposure episodes</a:t>
            </a:r>
          </a:p>
          <a:p>
            <a:pPr marL="76200" indent="0">
              <a:buNone/>
            </a:pPr>
            <a:r>
              <a:rPr lang="en-US" dirty="0"/>
              <a:t>D.2d Exposure extension</a:t>
            </a:r>
          </a:p>
          <a:p>
            <a:pPr marL="76200" indent="0">
              <a:buNone/>
            </a:pPr>
            <a:r>
              <a:rPr lang="en-US" dirty="0"/>
              <a:t>D.3   Switching, Add on</a:t>
            </a:r>
          </a:p>
          <a:p>
            <a:pPr marL="76200" indent="0">
              <a:buNone/>
            </a:pPr>
            <a:r>
              <a:rPr lang="en-US" dirty="0"/>
              <a:t>D4.   Codes</a:t>
            </a:r>
          </a:p>
          <a:p>
            <a:pPr lvl="1" indent="-174625"/>
            <a:r>
              <a:rPr lang="en-US" dirty="0">
                <a:latin typeface="Franklin Gothic Book" panose="020B0503020102020204" pitchFamily="34" charset="0"/>
              </a:rPr>
              <a:t>Frequency and temporality</a:t>
            </a:r>
          </a:p>
          <a:p>
            <a:pPr lvl="1" indent="-174625"/>
            <a:r>
              <a:rPr lang="en-US" dirty="0">
                <a:latin typeface="Franklin Gothic Book" panose="020B0503020102020204" pitchFamily="34" charset="0"/>
              </a:rPr>
              <a:t>Diagnosis position</a:t>
            </a:r>
          </a:p>
          <a:p>
            <a:pPr lvl="1" indent="-174625"/>
            <a:r>
              <a:rPr lang="en-US" dirty="0">
                <a:latin typeface="Franklin Gothic Book" panose="020B0503020102020204" pitchFamily="34" charset="0"/>
              </a:rPr>
              <a:t>Care setting</a:t>
            </a:r>
          </a:p>
        </p:txBody>
      </p:sp>
      <p:sp>
        <p:nvSpPr>
          <p:cNvPr id="4" name="Slide Number Placeholder 3"/>
          <p:cNvSpPr>
            <a:spLocks noGrp="1"/>
          </p:cNvSpPr>
          <p:nvPr>
            <p:ph type="sldNum" sz="quarter" idx="12"/>
          </p:nvPr>
        </p:nvSpPr>
        <p:spPr/>
        <p:txBody>
          <a:bodyPr/>
          <a:lstStyle/>
          <a:p>
            <a:fld id="{A3EFA86B-DDA6-464D-9DCB-23377CD05E13}" type="slidenum">
              <a:rPr lang="en-US" smtClean="0">
                <a:solidFill>
                  <a:srgbClr val="646569"/>
                </a:solidFill>
              </a:rPr>
              <a:pPr/>
              <a:t>18</a:t>
            </a:fld>
            <a:endParaRPr lang="en-US" dirty="0">
              <a:solidFill>
                <a:srgbClr val="646569"/>
              </a:solidFill>
            </a:endParaRPr>
          </a:p>
        </p:txBody>
      </p:sp>
      <p:cxnSp>
        <p:nvCxnSpPr>
          <p:cNvPr id="6" name="Straight Arrow Connector 5"/>
          <p:cNvCxnSpPr/>
          <p:nvPr/>
        </p:nvCxnSpPr>
        <p:spPr>
          <a:xfrm>
            <a:off x="6477001" y="3038071"/>
            <a:ext cx="3933825"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50" name="Picture 2" descr="C:\Users\svw2\AppData\Local\Microsoft\Windows\Temporary Internet Files\Content.IE5\O6JXA70O\RxPW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185" y="2528483"/>
            <a:ext cx="375753" cy="4810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20026" y="2528483"/>
            <a:ext cx="2200275" cy="4810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Follow up</a:t>
            </a:r>
          </a:p>
        </p:txBody>
      </p:sp>
      <p:cxnSp>
        <p:nvCxnSpPr>
          <p:cNvPr id="9" name="Straight Arrow Connector 8"/>
          <p:cNvCxnSpPr/>
          <p:nvPr/>
        </p:nvCxnSpPr>
        <p:spPr>
          <a:xfrm>
            <a:off x="6486526" y="4087312"/>
            <a:ext cx="3933825"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2" descr="C:\Users\svw2\AppData\Local\Microsoft\Windows\Temporary Internet Files\Content.IE5\O6JXA70O\RxPW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710" y="3577724"/>
            <a:ext cx="375753" cy="4810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vw2\AppData\Local\Microsoft\Windows\Temporary Internet Files\Content.IE5\O6JXA70O\RxPW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385" y="3596774"/>
            <a:ext cx="375753" cy="4810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V="1">
            <a:off x="7129462" y="3818230"/>
            <a:ext cx="100584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53262" y="3606299"/>
            <a:ext cx="593432" cy="430887"/>
          </a:xfrm>
          <a:prstGeom prst="rect">
            <a:avLst/>
          </a:prstGeom>
          <a:noFill/>
        </p:spPr>
        <p:txBody>
          <a:bodyPr wrap="none" rtlCol="0">
            <a:spAutoFit/>
          </a:bodyPr>
          <a:lstStyle/>
          <a:p>
            <a:r>
              <a:rPr lang="en-US" sz="1100" dirty="0">
                <a:solidFill>
                  <a:srgbClr val="141313"/>
                </a:solidFill>
              </a:rPr>
              <a:t>Days </a:t>
            </a:r>
          </a:p>
          <a:p>
            <a:r>
              <a:rPr lang="en-US" sz="1100" dirty="0">
                <a:solidFill>
                  <a:srgbClr val="141313"/>
                </a:solidFill>
              </a:rPr>
              <a:t>supply</a:t>
            </a:r>
          </a:p>
        </p:txBody>
      </p:sp>
      <p:cxnSp>
        <p:nvCxnSpPr>
          <p:cNvPr id="18" name="Straight Arrow Connector 17"/>
          <p:cNvCxnSpPr/>
          <p:nvPr/>
        </p:nvCxnSpPr>
        <p:spPr>
          <a:xfrm flipV="1">
            <a:off x="7853362" y="3827755"/>
            <a:ext cx="100584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777162" y="3615824"/>
            <a:ext cx="593432" cy="430887"/>
          </a:xfrm>
          <a:prstGeom prst="rect">
            <a:avLst/>
          </a:prstGeom>
          <a:noFill/>
        </p:spPr>
        <p:txBody>
          <a:bodyPr wrap="none" rtlCol="0">
            <a:spAutoFit/>
          </a:bodyPr>
          <a:lstStyle/>
          <a:p>
            <a:r>
              <a:rPr lang="en-US" sz="1100" dirty="0">
                <a:solidFill>
                  <a:srgbClr val="141313"/>
                </a:solidFill>
              </a:rPr>
              <a:t>Days </a:t>
            </a:r>
          </a:p>
          <a:p>
            <a:r>
              <a:rPr lang="en-US" sz="1100" dirty="0">
                <a:solidFill>
                  <a:srgbClr val="141313"/>
                </a:solidFill>
              </a:rPr>
              <a:t>supply</a:t>
            </a:r>
          </a:p>
        </p:txBody>
      </p:sp>
      <p:cxnSp>
        <p:nvCxnSpPr>
          <p:cNvPr id="21" name="Straight Arrow Connector 20"/>
          <p:cNvCxnSpPr/>
          <p:nvPr/>
        </p:nvCxnSpPr>
        <p:spPr>
          <a:xfrm>
            <a:off x="6505576" y="5209206"/>
            <a:ext cx="3933825"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 name="Picture 2" descr="C:\Users\svw2\AppData\Local\Microsoft\Windows\Temporary Internet Files\Content.IE5\O6JXA70O\RxPW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760" y="4699618"/>
            <a:ext cx="375753" cy="4810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svw2\AppData\Local\Microsoft\Windows\Temporary Internet Files\Content.IE5\O6JXA70O\RxPW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835" y="4718668"/>
            <a:ext cx="375753" cy="481013"/>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7148512" y="4940124"/>
            <a:ext cx="100584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072312" y="4728193"/>
            <a:ext cx="593432" cy="430887"/>
          </a:xfrm>
          <a:prstGeom prst="rect">
            <a:avLst/>
          </a:prstGeom>
          <a:noFill/>
        </p:spPr>
        <p:txBody>
          <a:bodyPr wrap="none" rtlCol="0">
            <a:spAutoFit/>
          </a:bodyPr>
          <a:lstStyle/>
          <a:p>
            <a:r>
              <a:rPr lang="en-US" sz="1100" dirty="0">
                <a:solidFill>
                  <a:srgbClr val="141313"/>
                </a:solidFill>
              </a:rPr>
              <a:t>Days </a:t>
            </a:r>
          </a:p>
          <a:p>
            <a:r>
              <a:rPr lang="en-US" sz="1100" dirty="0">
                <a:solidFill>
                  <a:srgbClr val="141313"/>
                </a:solidFill>
              </a:rPr>
              <a:t>supply</a:t>
            </a:r>
          </a:p>
        </p:txBody>
      </p:sp>
      <p:cxnSp>
        <p:nvCxnSpPr>
          <p:cNvPr id="26" name="Straight Arrow Connector 25"/>
          <p:cNvCxnSpPr/>
          <p:nvPr/>
        </p:nvCxnSpPr>
        <p:spPr>
          <a:xfrm flipV="1">
            <a:off x="8863012" y="4949649"/>
            <a:ext cx="100584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729662" y="4737718"/>
            <a:ext cx="593432" cy="430887"/>
          </a:xfrm>
          <a:prstGeom prst="rect">
            <a:avLst/>
          </a:prstGeom>
          <a:noFill/>
        </p:spPr>
        <p:txBody>
          <a:bodyPr wrap="none" rtlCol="0">
            <a:spAutoFit/>
          </a:bodyPr>
          <a:lstStyle/>
          <a:p>
            <a:r>
              <a:rPr lang="en-US" sz="1100" dirty="0">
                <a:solidFill>
                  <a:srgbClr val="141313"/>
                </a:solidFill>
              </a:rPr>
              <a:t>Days </a:t>
            </a:r>
          </a:p>
          <a:p>
            <a:r>
              <a:rPr lang="en-US" sz="1100" dirty="0">
                <a:solidFill>
                  <a:srgbClr val="141313"/>
                </a:solidFill>
              </a:rPr>
              <a:t>supply</a:t>
            </a:r>
          </a:p>
        </p:txBody>
      </p:sp>
      <p:cxnSp>
        <p:nvCxnSpPr>
          <p:cNvPr id="28" name="Straight Arrow Connector 27"/>
          <p:cNvCxnSpPr/>
          <p:nvPr/>
        </p:nvCxnSpPr>
        <p:spPr>
          <a:xfrm flipV="1">
            <a:off x="8186737" y="4940124"/>
            <a:ext cx="365760" cy="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9910762" y="4949649"/>
            <a:ext cx="365760" cy="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611206" y="6400800"/>
            <a:ext cx="3334567" cy="307777"/>
          </a:xfrm>
          <a:prstGeom prst="rect">
            <a:avLst/>
          </a:prstGeom>
          <a:noFill/>
        </p:spPr>
        <p:txBody>
          <a:bodyPr wrap="none" rtlCol="0">
            <a:spAutoFit/>
          </a:bodyPr>
          <a:lstStyle/>
          <a:p>
            <a:r>
              <a:rPr lang="en-US" dirty="0">
                <a:latin typeface="Franklin Gothic Book" panose="020B0503020102020204" pitchFamily="34" charset="0"/>
              </a:rPr>
              <a:t>Wang 2017, ISPE/ISPOR Joint Task Force</a:t>
            </a:r>
          </a:p>
        </p:txBody>
      </p:sp>
    </p:spTree>
    <p:extLst>
      <p:ext uri="{BB962C8B-B14F-4D97-AF65-F5344CB8AC3E}">
        <p14:creationId xmlns:p14="http://schemas.microsoft.com/office/powerpoint/2010/main" val="36362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5"/>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7"/>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7" grpId="0"/>
      <p:bldP spid="17" grpId="1"/>
      <p:bldP spid="19" grpId="0"/>
      <p:bldP spid="19" grpId="1"/>
      <p:bldP spid="25" grpId="0"/>
      <p:bldP spid="25" grpId="1"/>
      <p:bldP spid="27" grpId="0"/>
      <p:bldP spid="2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776376" y="228600"/>
            <a:ext cx="10806023" cy="9525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2060"/>
              </a:buClr>
              <a:buSzPts val="3600"/>
              <a:buFont typeface="Libre Franklin"/>
              <a:buNone/>
            </a:pPr>
            <a:r>
              <a:rPr lang="en-US" sz="3600" b="1" u="sng">
                <a:solidFill>
                  <a:srgbClr val="002060"/>
                </a:solidFill>
              </a:rPr>
              <a:t>Where are we now? How can we improve?</a:t>
            </a:r>
            <a:r>
              <a:rPr lang="en-US" sz="2880" u="sng"/>
              <a:t/>
            </a:r>
            <a:br>
              <a:rPr lang="en-US" sz="2880" u="sng"/>
            </a:br>
            <a:r>
              <a:rPr lang="en-US" sz="2430"/>
              <a:t>Focusing on non-randomized healthcare database studies</a:t>
            </a:r>
            <a:endParaRPr sz="2880" u="sng"/>
          </a:p>
        </p:txBody>
      </p:sp>
      <p:sp>
        <p:nvSpPr>
          <p:cNvPr id="213" name="Google Shape;213;p10"/>
          <p:cNvSpPr txBox="1">
            <a:spLocks noGrp="1"/>
          </p:cNvSpPr>
          <p:nvPr>
            <p:ph type="body" idx="1"/>
          </p:nvPr>
        </p:nvSpPr>
        <p:spPr>
          <a:xfrm>
            <a:off x="842682" y="1354346"/>
            <a:ext cx="10739718" cy="48588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dirty="0">
                <a:solidFill>
                  <a:srgbClr val="002060"/>
                </a:solidFill>
              </a:rPr>
              <a:t>Project Objective: </a:t>
            </a:r>
            <a:endParaRPr dirty="0"/>
          </a:p>
          <a:p>
            <a:pPr marL="0" lvl="0" indent="0" algn="l" rtl="0">
              <a:spcBef>
                <a:spcPts val="900"/>
              </a:spcBef>
              <a:spcAft>
                <a:spcPts val="0"/>
              </a:spcAft>
              <a:buSzPts val="2400"/>
              <a:buNone/>
            </a:pPr>
            <a:r>
              <a:rPr lang="en-US" dirty="0"/>
              <a:t>To evaluate the current state of:</a:t>
            </a:r>
            <a:endParaRPr dirty="0"/>
          </a:p>
          <a:p>
            <a:pPr marL="591740" lvl="1" indent="-457200" algn="l" rtl="0">
              <a:spcBef>
                <a:spcPts val="900"/>
              </a:spcBef>
              <a:spcAft>
                <a:spcPts val="0"/>
              </a:spcAft>
              <a:buSzPts val="2400"/>
              <a:buFont typeface="Libre Franklin Medium"/>
              <a:buAutoNum type="arabicPeriod"/>
            </a:pPr>
            <a:r>
              <a:rPr lang="en-US" dirty="0">
                <a:latin typeface="Franklin Gothic Book" panose="020B0503020102020204" pitchFamily="34" charset="0"/>
              </a:rPr>
              <a:t>Reporting clarity</a:t>
            </a:r>
            <a:endParaRPr dirty="0">
              <a:latin typeface="Franklin Gothic Book" panose="020B0503020102020204" pitchFamily="34" charset="0"/>
            </a:endParaRPr>
          </a:p>
          <a:p>
            <a:pPr marL="591740" lvl="1" indent="-457200" algn="l" rtl="0">
              <a:spcBef>
                <a:spcPts val="900"/>
              </a:spcBef>
              <a:spcAft>
                <a:spcPts val="0"/>
              </a:spcAft>
              <a:buSzPts val="2400"/>
              <a:buFont typeface="Libre Franklin Medium"/>
              <a:buAutoNum type="arabicPeriod"/>
            </a:pPr>
            <a:r>
              <a:rPr lang="en-US" dirty="0">
                <a:latin typeface="Franklin Gothic Book" panose="020B0503020102020204" pitchFamily="34" charset="0"/>
              </a:rPr>
              <a:t>Reproducibility </a:t>
            </a:r>
            <a:endParaRPr dirty="0">
              <a:latin typeface="Franklin Gothic Book" panose="020B0503020102020204" pitchFamily="34" charset="0"/>
            </a:endParaRPr>
          </a:p>
          <a:p>
            <a:pPr marL="591740" lvl="1" indent="-457200" algn="l" rtl="0">
              <a:spcBef>
                <a:spcPts val="900"/>
              </a:spcBef>
              <a:spcAft>
                <a:spcPts val="0"/>
              </a:spcAft>
              <a:buSzPts val="2400"/>
              <a:buFont typeface="Libre Franklin Medium"/>
              <a:buAutoNum type="arabicPeriod"/>
            </a:pPr>
            <a:r>
              <a:rPr lang="en-US" dirty="0">
                <a:latin typeface="Franklin Gothic Book" panose="020B0503020102020204" pitchFamily="34" charset="0"/>
              </a:rPr>
              <a:t>Robustness/transportability</a:t>
            </a:r>
            <a:endParaRPr dirty="0">
              <a:latin typeface="Franklin Gothic Book" panose="020B0503020102020204" pitchFamily="34" charset="0"/>
            </a:endParaRPr>
          </a:p>
          <a:p>
            <a:pPr marL="0" lvl="0" indent="0" algn="l" rtl="0">
              <a:spcBef>
                <a:spcPts val="900"/>
              </a:spcBef>
              <a:spcAft>
                <a:spcPts val="0"/>
              </a:spcAft>
              <a:buSzPts val="2400"/>
              <a:buNone/>
            </a:pPr>
            <a:endParaRPr dirty="0"/>
          </a:p>
          <a:p>
            <a:pPr marL="0" lvl="0" indent="0" algn="l" rtl="0">
              <a:spcBef>
                <a:spcPts val="900"/>
              </a:spcBef>
              <a:spcAft>
                <a:spcPts val="0"/>
              </a:spcAft>
              <a:buSzPts val="2400"/>
              <a:buNone/>
            </a:pPr>
            <a:r>
              <a:rPr lang="en-US" b="1" dirty="0">
                <a:solidFill>
                  <a:srgbClr val="002060"/>
                </a:solidFill>
              </a:rPr>
              <a:t>Longer Term Objective:</a:t>
            </a:r>
            <a:endParaRPr dirty="0"/>
          </a:p>
          <a:p>
            <a:pPr marL="0" lvl="0" indent="0" algn="l" rtl="0">
              <a:spcBef>
                <a:spcPts val="900"/>
              </a:spcBef>
              <a:spcAft>
                <a:spcPts val="0"/>
              </a:spcAft>
              <a:buSzPts val="2400"/>
              <a:buNone/>
            </a:pPr>
            <a:r>
              <a:rPr lang="en-US" dirty="0"/>
              <a:t>Work with key stakeholders to develop empirically based standards and processes that improve transparency, reproducibility and robustness of evidence</a:t>
            </a:r>
            <a:endParaRPr dirty="0"/>
          </a:p>
        </p:txBody>
      </p:sp>
      <p:sp>
        <p:nvSpPr>
          <p:cNvPr id="214" name="Google Shape;214;p10"/>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2" name="Rectangle 1">
            <a:extLst>
              <a:ext uri="{FF2B5EF4-FFF2-40B4-BE49-F238E27FC236}">
                <a16:creationId xmlns:a16="http://schemas.microsoft.com/office/drawing/2014/main" xmlns="" id="{AF40BF5A-B5CF-4B21-BE6C-968BE5AD16C7}"/>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000"/>
              <a:buFont typeface="Libre Franklin"/>
              <a:buNone/>
            </a:pPr>
            <a:r>
              <a:rPr lang="en-US" b="1" u="sng">
                <a:solidFill>
                  <a:srgbClr val="002060"/>
                </a:solidFill>
              </a:rPr>
              <a:t>Disclosures</a:t>
            </a:r>
            <a:endParaRPr/>
          </a:p>
        </p:txBody>
      </p:sp>
      <p:sp>
        <p:nvSpPr>
          <p:cNvPr id="64" name="Google Shape;64;p2"/>
          <p:cNvSpPr txBox="1">
            <a:spLocks noGrp="1"/>
          </p:cNvSpPr>
          <p:nvPr>
            <p:ph type="body" idx="1"/>
          </p:nvPr>
        </p:nvSpPr>
        <p:spPr>
          <a:xfrm>
            <a:off x="788670" y="1600201"/>
            <a:ext cx="1118997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Font typeface="Arial"/>
              <a:buChar char="•"/>
            </a:pPr>
            <a:r>
              <a:rPr lang="en-US" dirty="0"/>
              <a:t>This work was funded by the Laura and John Arnold Foundation</a:t>
            </a:r>
            <a:endParaRPr dirty="0"/>
          </a:p>
          <a:p>
            <a:pPr marL="342900" lvl="0" indent="-342900" algn="l" rtl="0">
              <a:spcBef>
                <a:spcPts val="900"/>
              </a:spcBef>
              <a:spcAft>
                <a:spcPts val="0"/>
              </a:spcAft>
              <a:buClr>
                <a:schemeClr val="dk1"/>
              </a:buClr>
              <a:buSzPts val="2400"/>
              <a:buFont typeface="Arial"/>
              <a:buChar char="•"/>
            </a:pPr>
            <a:r>
              <a:rPr lang="en-US" dirty="0"/>
              <a:t>At the time that this work was conducted, Dr. Wang was principal investigator on other grants from: </a:t>
            </a:r>
            <a:endParaRPr dirty="0"/>
          </a:p>
          <a:p>
            <a:pPr marL="477440" lvl="1" indent="-342900" algn="l" rtl="0">
              <a:spcBef>
                <a:spcPts val="900"/>
              </a:spcBef>
              <a:spcAft>
                <a:spcPts val="0"/>
              </a:spcAft>
              <a:buSzPts val="2000"/>
              <a:buChar char="•"/>
            </a:pPr>
            <a:r>
              <a:rPr lang="en-US" sz="2000" dirty="0"/>
              <a:t>Agency for Healthcare and Research Quality</a:t>
            </a:r>
            <a:endParaRPr dirty="0"/>
          </a:p>
          <a:p>
            <a:pPr marL="477440" lvl="1" indent="-342900" algn="l" rtl="0">
              <a:spcBef>
                <a:spcPts val="900"/>
              </a:spcBef>
              <a:spcAft>
                <a:spcPts val="0"/>
              </a:spcAft>
              <a:buSzPts val="2000"/>
              <a:buChar char="•"/>
            </a:pPr>
            <a:r>
              <a:rPr lang="en-US" sz="2000" dirty="0"/>
              <a:t>National Institute of Aging</a:t>
            </a:r>
            <a:endParaRPr dirty="0"/>
          </a:p>
          <a:p>
            <a:pPr marL="477440" lvl="1" indent="-342900" algn="l" rtl="0">
              <a:spcBef>
                <a:spcPts val="900"/>
              </a:spcBef>
              <a:spcAft>
                <a:spcPts val="0"/>
              </a:spcAft>
              <a:buSzPts val="2000"/>
              <a:buChar char="•"/>
            </a:pPr>
            <a:r>
              <a:rPr lang="en-US" sz="2000" dirty="0"/>
              <a:t>FDA Sentinel Initiative</a:t>
            </a:r>
            <a:endParaRPr dirty="0"/>
          </a:p>
          <a:p>
            <a:pPr marL="477440" lvl="1" indent="-342900" algn="l" rtl="0">
              <a:spcBef>
                <a:spcPts val="900"/>
              </a:spcBef>
              <a:spcAft>
                <a:spcPts val="0"/>
              </a:spcAft>
              <a:buSzPts val="2000"/>
              <a:buChar char="•"/>
            </a:pPr>
            <a:r>
              <a:rPr lang="en-US" sz="2000" dirty="0"/>
              <a:t>Investigator initiated grants to Brigham and Women’s Hospital from Novartis, J &amp; J, Boehringer Ingelheim for unrelated work</a:t>
            </a:r>
            <a:endParaRPr dirty="0"/>
          </a:p>
          <a:p>
            <a:pPr marL="342900" lvl="0" indent="-342900" algn="l" rtl="0">
              <a:spcBef>
                <a:spcPts val="900"/>
              </a:spcBef>
              <a:spcAft>
                <a:spcPts val="0"/>
              </a:spcAft>
              <a:buClr>
                <a:schemeClr val="dk1"/>
              </a:buClr>
              <a:buSzPts val="2400"/>
              <a:buFont typeface="Arial"/>
              <a:buChar char="•"/>
            </a:pPr>
            <a:r>
              <a:rPr lang="en-US" dirty="0"/>
              <a:t>She has been a consultant for Aetion Inc.</a:t>
            </a:r>
            <a:endParaRPr dirty="0"/>
          </a:p>
        </p:txBody>
      </p:sp>
      <p:sp>
        <p:nvSpPr>
          <p:cNvPr id="65" name="Google Shape;65;p2"/>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2880"/>
              <a:buFont typeface="Libre Franklin"/>
              <a:buNone/>
            </a:pPr>
            <a:r>
              <a:rPr lang="en-US" sz="2880" b="1" dirty="0">
                <a:solidFill>
                  <a:srgbClr val="002060"/>
                </a:solidFill>
              </a:rPr>
              <a:t>Measuring clarity of reporting and direct replicability</a:t>
            </a:r>
            <a:endParaRPr sz="2880" dirty="0"/>
          </a:p>
        </p:txBody>
      </p:sp>
      <p:sp>
        <p:nvSpPr>
          <p:cNvPr id="273" name="Google Shape;273;p15"/>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274" name="Google Shape;274;p15"/>
          <p:cNvSpPr/>
          <p:nvPr/>
        </p:nvSpPr>
        <p:spPr>
          <a:xfrm>
            <a:off x="914400" y="77399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dirty="0">
                <a:solidFill>
                  <a:schemeClr val="lt1"/>
                </a:solidFill>
                <a:latin typeface="Franklin Gothic Book" panose="020B0503020102020204" pitchFamily="34" charset="0"/>
                <a:ea typeface="Libre Franklin"/>
                <a:cs typeface="Libre Franklin"/>
                <a:sym typeface="Libre Franklin"/>
              </a:rPr>
              <a:t>Identify </a:t>
            </a:r>
            <a:endParaRPr dirty="0">
              <a:latin typeface="Franklin Gothic Book" panose="020B0503020102020204" pitchFamily="34" charset="0"/>
            </a:endParaRPr>
          </a:p>
          <a:p>
            <a:pPr marL="0" marR="0" lvl="0" indent="0" algn="ctr" rtl="0">
              <a:spcBef>
                <a:spcPts val="0"/>
              </a:spcBef>
              <a:spcAft>
                <a:spcPts val="0"/>
              </a:spcAft>
              <a:buNone/>
            </a:pPr>
            <a:r>
              <a:rPr lang="en-US" sz="1920" dirty="0">
                <a:solidFill>
                  <a:schemeClr val="lt1"/>
                </a:solidFill>
                <a:latin typeface="Franklin Gothic Book" panose="020B0503020102020204" pitchFamily="34" charset="0"/>
                <a:ea typeface="Libre Franklin"/>
                <a:cs typeface="Libre Franklin"/>
                <a:sym typeface="Libre Franklin"/>
              </a:rPr>
              <a:t>random sample </a:t>
            </a:r>
            <a:endParaRPr dirty="0">
              <a:latin typeface="Franklin Gothic Book" panose="020B0503020102020204" pitchFamily="34" charset="0"/>
            </a:endParaRPr>
          </a:p>
        </p:txBody>
      </p:sp>
      <p:sp>
        <p:nvSpPr>
          <p:cNvPr id="275" name="Google Shape;275;p15"/>
          <p:cNvSpPr/>
          <p:nvPr/>
        </p:nvSpPr>
        <p:spPr>
          <a:xfrm>
            <a:off x="2233061" y="200360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Evaluate reporting clarity</a:t>
            </a:r>
            <a:endParaRPr/>
          </a:p>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(N = 250)</a:t>
            </a:r>
            <a:endParaRPr/>
          </a:p>
        </p:txBody>
      </p:sp>
      <p:sp>
        <p:nvSpPr>
          <p:cNvPr id="276" name="Google Shape;276;p15"/>
          <p:cNvSpPr/>
          <p:nvPr/>
        </p:nvSpPr>
        <p:spPr>
          <a:xfrm>
            <a:off x="3643161" y="3262162"/>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Directly replicate</a:t>
            </a:r>
            <a:endParaRPr/>
          </a:p>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(N = 150)</a:t>
            </a:r>
            <a:endParaRPr/>
          </a:p>
        </p:txBody>
      </p:sp>
      <p:sp>
        <p:nvSpPr>
          <p:cNvPr id="277" name="Google Shape;277;p15"/>
          <p:cNvSpPr/>
          <p:nvPr/>
        </p:nvSpPr>
        <p:spPr>
          <a:xfrm>
            <a:off x="3318193" y="815695"/>
            <a:ext cx="6096000"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Peer reviewed publications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Descriptive, comparative effectiveness or safety study</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Conducted using healthcare databases</a:t>
            </a:r>
            <a:endParaRPr>
              <a:latin typeface="Franklin Gothic Book" panose="020B0503020102020204" pitchFamily="34" charset="0"/>
            </a:endParaRPr>
          </a:p>
        </p:txBody>
      </p:sp>
      <p:sp>
        <p:nvSpPr>
          <p:cNvPr id="278" name="Google Shape;278;p15"/>
          <p:cNvSpPr/>
          <p:nvPr/>
        </p:nvSpPr>
        <p:spPr>
          <a:xfrm>
            <a:off x="4635248" y="2094118"/>
            <a:ext cx="6096000"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Using standardized extraction form</a:t>
            </a:r>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Based on ISPOR-ISPE Joint Task Force catalogue</a:t>
            </a:r>
            <a:endParaRPr/>
          </a:p>
        </p:txBody>
      </p:sp>
      <p:sp>
        <p:nvSpPr>
          <p:cNvPr id="279" name="Google Shape;279;p15"/>
          <p:cNvSpPr/>
          <p:nvPr/>
        </p:nvSpPr>
        <p:spPr>
          <a:xfrm>
            <a:off x="6013072" y="3170423"/>
            <a:ext cx="5239546" cy="1126462"/>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Same data source</a:t>
            </a:r>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Same years of data</a:t>
            </a:r>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Same methods (with assumptions when unclear)</a:t>
            </a:r>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Blind to original results</a:t>
            </a:r>
            <a:endParaRPr/>
          </a:p>
        </p:txBody>
      </p:sp>
      <p:sp>
        <p:nvSpPr>
          <p:cNvPr id="280" name="Google Shape;280;p15"/>
          <p:cNvSpPr/>
          <p:nvPr/>
        </p:nvSpPr>
        <p:spPr>
          <a:xfrm>
            <a:off x="4961822" y="4540046"/>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Contact original investigators</a:t>
            </a:r>
            <a:endParaRPr/>
          </a:p>
        </p:txBody>
      </p:sp>
      <p:sp>
        <p:nvSpPr>
          <p:cNvPr id="281" name="Google Shape;281;p15"/>
          <p:cNvSpPr/>
          <p:nvPr/>
        </p:nvSpPr>
        <p:spPr>
          <a:xfrm>
            <a:off x="7336547" y="4727982"/>
            <a:ext cx="2637322"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Discuss assumptions</a:t>
            </a:r>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Understand differences</a:t>
            </a:r>
            <a:endParaRPr/>
          </a:p>
        </p:txBody>
      </p:sp>
      <p:sp>
        <p:nvSpPr>
          <p:cNvPr id="282" name="Google Shape;282;p15"/>
          <p:cNvSpPr/>
          <p:nvPr/>
        </p:nvSpPr>
        <p:spPr>
          <a:xfrm rot="5400000">
            <a:off x="1254676" y="1820337"/>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Libre Franklin"/>
              <a:ea typeface="Libre Franklin"/>
              <a:cs typeface="Libre Franklin"/>
              <a:sym typeface="Libre Franklin"/>
            </a:endParaRPr>
          </a:p>
        </p:txBody>
      </p:sp>
      <p:sp>
        <p:nvSpPr>
          <p:cNvPr id="283" name="Google Shape;283;p15"/>
          <p:cNvSpPr/>
          <p:nvPr/>
        </p:nvSpPr>
        <p:spPr>
          <a:xfrm rot="5400000">
            <a:off x="2607027" y="3046869"/>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Libre Franklin"/>
              <a:ea typeface="Libre Franklin"/>
              <a:cs typeface="Libre Franklin"/>
              <a:sym typeface="Libre Franklin"/>
            </a:endParaRPr>
          </a:p>
        </p:txBody>
      </p:sp>
      <p:sp>
        <p:nvSpPr>
          <p:cNvPr id="284" name="Google Shape;284;p15"/>
          <p:cNvSpPr/>
          <p:nvPr/>
        </p:nvSpPr>
        <p:spPr>
          <a:xfrm rot="5400000">
            <a:off x="3940125" y="4333218"/>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Libre Franklin"/>
              <a:ea typeface="Libre Franklin"/>
              <a:cs typeface="Libre Franklin"/>
              <a:sym typeface="Libre Franklin"/>
            </a:endParaRPr>
          </a:p>
        </p:txBody>
      </p:sp>
      <p:pic>
        <p:nvPicPr>
          <p:cNvPr id="285" name="Google Shape;285;p15" descr="C:\Users\svw2\AppData\Local\Microsoft\Windows\Temporary Internet Files\Content.IE5\NWVR3507\difficult-communication[1].jpg"/>
          <p:cNvPicPr preferRelativeResize="0"/>
          <p:nvPr/>
        </p:nvPicPr>
        <p:blipFill rotWithShape="1">
          <a:blip r:embed="rId3">
            <a:alphaModFix/>
          </a:blip>
          <a:srcRect/>
          <a:stretch/>
        </p:blipFill>
        <p:spPr>
          <a:xfrm>
            <a:off x="9807964" y="4487794"/>
            <a:ext cx="1846567" cy="997145"/>
          </a:xfrm>
          <a:prstGeom prst="rect">
            <a:avLst/>
          </a:prstGeom>
          <a:noFill/>
          <a:ln>
            <a:noFill/>
          </a:ln>
        </p:spPr>
      </p:pic>
      <p:sp>
        <p:nvSpPr>
          <p:cNvPr id="286" name="Google Shape;286;p15"/>
          <p:cNvSpPr/>
          <p:nvPr/>
        </p:nvSpPr>
        <p:spPr>
          <a:xfrm>
            <a:off x="6289880" y="5828918"/>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Robustness </a:t>
            </a:r>
            <a:endParaRPr/>
          </a:p>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evaluation</a:t>
            </a:r>
            <a:endParaRPr/>
          </a:p>
        </p:txBody>
      </p:sp>
      <p:sp>
        <p:nvSpPr>
          <p:cNvPr id="287" name="Google Shape;287;p15"/>
          <p:cNvSpPr/>
          <p:nvPr/>
        </p:nvSpPr>
        <p:spPr>
          <a:xfrm rot="5400000">
            <a:off x="5294309" y="5622090"/>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Libre Franklin"/>
              <a:ea typeface="Libre Franklin"/>
              <a:cs typeface="Libre Franklin"/>
              <a:sym typeface="Libre Franklin"/>
            </a:endParaRPr>
          </a:p>
        </p:txBody>
      </p:sp>
      <p:sp>
        <p:nvSpPr>
          <p:cNvPr id="288" name="Google Shape;288;p15"/>
          <p:cNvSpPr/>
          <p:nvPr/>
        </p:nvSpPr>
        <p:spPr>
          <a:xfrm>
            <a:off x="8691378" y="5830187"/>
            <a:ext cx="3731395"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Different </a:t>
            </a:r>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Libre Franklin"/>
                <a:ea typeface="Libre Franklin"/>
                <a:cs typeface="Libre Franklin"/>
                <a:sym typeface="Libre Franklin"/>
              </a:rPr>
              <a:t>Implementation decisions</a:t>
            </a:r>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Libre Franklin"/>
                <a:ea typeface="Libre Franklin"/>
                <a:cs typeface="Libre Franklin"/>
                <a:sym typeface="Libre Franklin"/>
              </a:rPr>
              <a:t>Data/population</a:t>
            </a:r>
            <a:endParaRPr/>
          </a:p>
        </p:txBody>
      </p:sp>
      <p:sp>
        <p:nvSpPr>
          <p:cNvPr id="289" name="Google Shape;289;p15"/>
          <p:cNvSpPr/>
          <p:nvPr/>
        </p:nvSpPr>
        <p:spPr>
          <a:xfrm>
            <a:off x="990673" y="1776237"/>
            <a:ext cx="11188448" cy="506888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90" name="Google Shape;290;p15" descr="\\Cifs2\homedir$\REPEAT Center\REPEAT Design Handover Files\REPEAT transparent.png"/>
          <p:cNvPicPr preferRelativeResize="0"/>
          <p:nvPr/>
        </p:nvPicPr>
        <p:blipFill rotWithShape="1">
          <a:blip r:embed="rId4">
            <a:alphaModFix/>
          </a:blip>
          <a:srcRect/>
          <a:stretch/>
        </p:blipFill>
        <p:spPr>
          <a:xfrm>
            <a:off x="10248459" y="167626"/>
            <a:ext cx="1690633" cy="867930"/>
          </a:xfrm>
          <a:prstGeom prst="rect">
            <a:avLst/>
          </a:prstGeom>
          <a:noFill/>
          <a:ln>
            <a:noFill/>
          </a:ln>
        </p:spPr>
      </p:pic>
      <p:sp>
        <p:nvSpPr>
          <p:cNvPr id="21" name="Rectangle 20">
            <a:extLst>
              <a:ext uri="{FF2B5EF4-FFF2-40B4-BE49-F238E27FC236}">
                <a16:creationId xmlns:a16="http://schemas.microsoft.com/office/drawing/2014/main" xmlns="" id="{FEB553A1-A2B1-4E66-867B-F0786E4E29C9}"/>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2880"/>
              <a:buFont typeface="Libre Franklin"/>
              <a:buNone/>
            </a:pPr>
            <a:r>
              <a:rPr lang="en-US" sz="2880" b="1">
                <a:solidFill>
                  <a:srgbClr val="002060"/>
                </a:solidFill>
              </a:rPr>
              <a:t>Measuring clarity of reporting and direct replicability </a:t>
            </a:r>
            <a:endParaRPr sz="2880"/>
          </a:p>
        </p:txBody>
      </p:sp>
      <p:sp>
        <p:nvSpPr>
          <p:cNvPr id="296" name="Google Shape;296;p16"/>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297" name="Google Shape;297;p16"/>
          <p:cNvSpPr/>
          <p:nvPr/>
        </p:nvSpPr>
        <p:spPr>
          <a:xfrm>
            <a:off x="914400" y="77399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Identify </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random sample </a:t>
            </a:r>
            <a:endParaRPr>
              <a:latin typeface="Franklin Gothic Book" panose="020B0503020102020204" pitchFamily="34" charset="0"/>
            </a:endParaRPr>
          </a:p>
        </p:txBody>
      </p:sp>
      <p:sp>
        <p:nvSpPr>
          <p:cNvPr id="298" name="Google Shape;298;p16"/>
          <p:cNvSpPr/>
          <p:nvPr/>
        </p:nvSpPr>
        <p:spPr>
          <a:xfrm>
            <a:off x="2233061" y="200360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Evaluate reporting clarity</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250)</a:t>
            </a:r>
            <a:endParaRPr>
              <a:latin typeface="Franklin Gothic Book" panose="020B0503020102020204" pitchFamily="34" charset="0"/>
            </a:endParaRPr>
          </a:p>
        </p:txBody>
      </p:sp>
      <p:sp>
        <p:nvSpPr>
          <p:cNvPr id="299" name="Google Shape;299;p16"/>
          <p:cNvSpPr/>
          <p:nvPr/>
        </p:nvSpPr>
        <p:spPr>
          <a:xfrm>
            <a:off x="3643161" y="3262162"/>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Directly replicate</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150)</a:t>
            </a:r>
            <a:endParaRPr>
              <a:latin typeface="Franklin Gothic Book" panose="020B0503020102020204" pitchFamily="34" charset="0"/>
            </a:endParaRPr>
          </a:p>
        </p:txBody>
      </p:sp>
      <p:sp>
        <p:nvSpPr>
          <p:cNvPr id="300" name="Google Shape;300;p16"/>
          <p:cNvSpPr/>
          <p:nvPr/>
        </p:nvSpPr>
        <p:spPr>
          <a:xfrm>
            <a:off x="3318193" y="815695"/>
            <a:ext cx="6096000"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Peer reviewed publications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Descriptive, comparative effectiveness or safety study</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Conducted using healthcare databases</a:t>
            </a:r>
            <a:endParaRPr>
              <a:latin typeface="Franklin Gothic Book" panose="020B0503020102020204" pitchFamily="34" charset="0"/>
            </a:endParaRPr>
          </a:p>
        </p:txBody>
      </p:sp>
      <p:sp>
        <p:nvSpPr>
          <p:cNvPr id="301" name="Google Shape;301;p16"/>
          <p:cNvSpPr/>
          <p:nvPr/>
        </p:nvSpPr>
        <p:spPr>
          <a:xfrm>
            <a:off x="4635248" y="2094118"/>
            <a:ext cx="6096000"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Using standardized extraction form</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Based on ISPOR-ISPE Joint Task Force catalogue</a:t>
            </a:r>
            <a:endParaRPr>
              <a:latin typeface="Franklin Gothic Book" panose="020B0503020102020204" pitchFamily="34" charset="0"/>
            </a:endParaRPr>
          </a:p>
        </p:txBody>
      </p:sp>
      <p:sp>
        <p:nvSpPr>
          <p:cNvPr id="302" name="Google Shape;302;p16"/>
          <p:cNvSpPr/>
          <p:nvPr/>
        </p:nvSpPr>
        <p:spPr>
          <a:xfrm>
            <a:off x="6013072" y="3170423"/>
            <a:ext cx="5239546" cy="1126462"/>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data source</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years of data</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methods (with assumptions when unclear)</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Blind to original results</a:t>
            </a:r>
            <a:endParaRPr>
              <a:latin typeface="Franklin Gothic Book" panose="020B0503020102020204" pitchFamily="34" charset="0"/>
            </a:endParaRPr>
          </a:p>
        </p:txBody>
      </p:sp>
      <p:sp>
        <p:nvSpPr>
          <p:cNvPr id="303" name="Google Shape;303;p16"/>
          <p:cNvSpPr/>
          <p:nvPr/>
        </p:nvSpPr>
        <p:spPr>
          <a:xfrm>
            <a:off x="4961822" y="4540046"/>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Contact original investigators</a:t>
            </a:r>
            <a:endParaRPr>
              <a:latin typeface="Franklin Gothic Book" panose="020B0503020102020204" pitchFamily="34" charset="0"/>
            </a:endParaRPr>
          </a:p>
        </p:txBody>
      </p:sp>
      <p:sp>
        <p:nvSpPr>
          <p:cNvPr id="304" name="Google Shape;304;p16"/>
          <p:cNvSpPr/>
          <p:nvPr/>
        </p:nvSpPr>
        <p:spPr>
          <a:xfrm>
            <a:off x="7336547" y="4727982"/>
            <a:ext cx="2637322"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Discuss assumptions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Understand differences</a:t>
            </a:r>
            <a:endParaRPr>
              <a:latin typeface="Franklin Gothic Book" panose="020B0503020102020204" pitchFamily="34" charset="0"/>
            </a:endParaRPr>
          </a:p>
        </p:txBody>
      </p:sp>
      <p:sp>
        <p:nvSpPr>
          <p:cNvPr id="305" name="Google Shape;305;p16"/>
          <p:cNvSpPr/>
          <p:nvPr/>
        </p:nvSpPr>
        <p:spPr>
          <a:xfrm rot="5400000">
            <a:off x="1254676" y="1820337"/>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06" name="Google Shape;306;p16"/>
          <p:cNvSpPr/>
          <p:nvPr/>
        </p:nvSpPr>
        <p:spPr>
          <a:xfrm rot="5400000">
            <a:off x="2607027" y="3046869"/>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07" name="Google Shape;307;p16"/>
          <p:cNvSpPr/>
          <p:nvPr/>
        </p:nvSpPr>
        <p:spPr>
          <a:xfrm rot="5400000">
            <a:off x="3940125" y="4333218"/>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pic>
        <p:nvPicPr>
          <p:cNvPr id="308" name="Google Shape;308;p16" descr="C:\Users\svw2\AppData\Local\Microsoft\Windows\Temporary Internet Files\Content.IE5\NWVR3507\difficult-communication[1].jpg"/>
          <p:cNvPicPr preferRelativeResize="0"/>
          <p:nvPr/>
        </p:nvPicPr>
        <p:blipFill rotWithShape="1">
          <a:blip r:embed="rId3">
            <a:alphaModFix/>
          </a:blip>
          <a:srcRect/>
          <a:stretch/>
        </p:blipFill>
        <p:spPr>
          <a:xfrm>
            <a:off x="9807964" y="4487794"/>
            <a:ext cx="1846567" cy="997145"/>
          </a:xfrm>
          <a:prstGeom prst="rect">
            <a:avLst/>
          </a:prstGeom>
          <a:noFill/>
          <a:ln>
            <a:noFill/>
          </a:ln>
        </p:spPr>
      </p:pic>
      <p:sp>
        <p:nvSpPr>
          <p:cNvPr id="309" name="Google Shape;309;p16"/>
          <p:cNvSpPr/>
          <p:nvPr/>
        </p:nvSpPr>
        <p:spPr>
          <a:xfrm>
            <a:off x="6289880" y="5828918"/>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Robustness </a:t>
            </a:r>
            <a:endParaRPr/>
          </a:p>
          <a:p>
            <a:pPr marL="0" marR="0" lvl="0" indent="0" algn="ctr" rtl="0">
              <a:spcBef>
                <a:spcPts val="0"/>
              </a:spcBef>
              <a:spcAft>
                <a:spcPts val="0"/>
              </a:spcAft>
              <a:buNone/>
            </a:pPr>
            <a:r>
              <a:rPr lang="en-US" sz="1920">
                <a:solidFill>
                  <a:schemeClr val="lt1"/>
                </a:solidFill>
                <a:latin typeface="Libre Franklin"/>
                <a:ea typeface="Libre Franklin"/>
                <a:cs typeface="Libre Franklin"/>
                <a:sym typeface="Libre Franklin"/>
              </a:rPr>
              <a:t>evaluation</a:t>
            </a:r>
            <a:endParaRPr/>
          </a:p>
        </p:txBody>
      </p:sp>
      <p:sp>
        <p:nvSpPr>
          <p:cNvPr id="310" name="Google Shape;310;p16"/>
          <p:cNvSpPr/>
          <p:nvPr/>
        </p:nvSpPr>
        <p:spPr>
          <a:xfrm rot="5400000">
            <a:off x="5294309" y="5622090"/>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Libre Franklin"/>
              <a:ea typeface="Libre Franklin"/>
              <a:cs typeface="Libre Franklin"/>
              <a:sym typeface="Libre Franklin"/>
            </a:endParaRPr>
          </a:p>
        </p:txBody>
      </p:sp>
      <p:sp>
        <p:nvSpPr>
          <p:cNvPr id="311" name="Google Shape;311;p16"/>
          <p:cNvSpPr/>
          <p:nvPr/>
        </p:nvSpPr>
        <p:spPr>
          <a:xfrm>
            <a:off x="8691378" y="5830187"/>
            <a:ext cx="3731395"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Libre Franklin"/>
                <a:ea typeface="Libre Franklin"/>
                <a:cs typeface="Libre Franklin"/>
                <a:sym typeface="Libre Franklin"/>
              </a:rPr>
              <a:t>Different </a:t>
            </a:r>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Libre Franklin"/>
                <a:ea typeface="Libre Franklin"/>
                <a:cs typeface="Libre Franklin"/>
                <a:sym typeface="Libre Franklin"/>
              </a:rPr>
              <a:t>Implementation decisions</a:t>
            </a:r>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Libre Franklin"/>
                <a:ea typeface="Libre Franklin"/>
                <a:cs typeface="Libre Franklin"/>
                <a:sym typeface="Libre Franklin"/>
              </a:rPr>
              <a:t>Data/population</a:t>
            </a:r>
            <a:endParaRPr/>
          </a:p>
        </p:txBody>
      </p:sp>
      <p:sp>
        <p:nvSpPr>
          <p:cNvPr id="312" name="Google Shape;312;p16"/>
          <p:cNvSpPr/>
          <p:nvPr/>
        </p:nvSpPr>
        <p:spPr>
          <a:xfrm>
            <a:off x="990673" y="3008053"/>
            <a:ext cx="11188448" cy="3837067"/>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13" name="Google Shape;313;p16"/>
          <p:cNvSpPr/>
          <p:nvPr/>
        </p:nvSpPr>
        <p:spPr>
          <a:xfrm>
            <a:off x="771969" y="675366"/>
            <a:ext cx="11188448" cy="1114215"/>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pic>
        <p:nvPicPr>
          <p:cNvPr id="314" name="Google Shape;314;p16" descr="\\Cifs2\homedir$\REPEAT Center\REPEAT Design Handover Files\REPEAT transparent.png"/>
          <p:cNvPicPr preferRelativeResize="0"/>
          <p:nvPr/>
        </p:nvPicPr>
        <p:blipFill rotWithShape="1">
          <a:blip r:embed="rId4">
            <a:alphaModFix/>
          </a:blip>
          <a:srcRect/>
          <a:stretch/>
        </p:blipFill>
        <p:spPr>
          <a:xfrm>
            <a:off x="10248459" y="167626"/>
            <a:ext cx="1690633" cy="867930"/>
          </a:xfrm>
          <a:prstGeom prst="rect">
            <a:avLst/>
          </a:prstGeom>
          <a:noFill/>
          <a:ln>
            <a:noFill/>
          </a:ln>
        </p:spPr>
      </p:pic>
      <p:sp>
        <p:nvSpPr>
          <p:cNvPr id="22" name="Rectangle 21">
            <a:extLst>
              <a:ext uri="{FF2B5EF4-FFF2-40B4-BE49-F238E27FC236}">
                <a16:creationId xmlns:a16="http://schemas.microsoft.com/office/drawing/2014/main" xmlns="" id="{D6D279F1-2840-4304-8F8E-A81A82418805}"/>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7"/>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2880"/>
              <a:buFont typeface="Libre Franklin"/>
              <a:buNone/>
            </a:pPr>
            <a:r>
              <a:rPr lang="en-US" sz="2880" b="1">
                <a:solidFill>
                  <a:srgbClr val="002060"/>
                </a:solidFill>
              </a:rPr>
              <a:t>Measuring clarity of reporting and direct replicability </a:t>
            </a:r>
            <a:endParaRPr sz="2880"/>
          </a:p>
        </p:txBody>
      </p:sp>
      <p:sp>
        <p:nvSpPr>
          <p:cNvPr id="320" name="Google Shape;320;p17"/>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Franklin Gothic Book" panose="020B0503020102020204" pitchFamily="34" charset="0"/>
              </a:rPr>
              <a:t>22</a:t>
            </a:fld>
            <a:endParaRPr>
              <a:latin typeface="Franklin Gothic Book" panose="020B0503020102020204" pitchFamily="34" charset="0"/>
            </a:endParaRPr>
          </a:p>
        </p:txBody>
      </p:sp>
      <p:sp>
        <p:nvSpPr>
          <p:cNvPr id="321" name="Google Shape;321;p17"/>
          <p:cNvSpPr/>
          <p:nvPr/>
        </p:nvSpPr>
        <p:spPr>
          <a:xfrm>
            <a:off x="914400" y="77399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Identify </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random sample </a:t>
            </a:r>
            <a:endParaRPr>
              <a:latin typeface="Franklin Gothic Book" panose="020B0503020102020204" pitchFamily="34" charset="0"/>
            </a:endParaRPr>
          </a:p>
        </p:txBody>
      </p:sp>
      <p:sp>
        <p:nvSpPr>
          <p:cNvPr id="322" name="Google Shape;322;p17"/>
          <p:cNvSpPr/>
          <p:nvPr/>
        </p:nvSpPr>
        <p:spPr>
          <a:xfrm>
            <a:off x="2233061" y="200360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Evaluate reporting clarity</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250)</a:t>
            </a:r>
            <a:endParaRPr>
              <a:latin typeface="Franklin Gothic Book" panose="020B0503020102020204" pitchFamily="34" charset="0"/>
            </a:endParaRPr>
          </a:p>
        </p:txBody>
      </p:sp>
      <p:sp>
        <p:nvSpPr>
          <p:cNvPr id="323" name="Google Shape;323;p17"/>
          <p:cNvSpPr/>
          <p:nvPr/>
        </p:nvSpPr>
        <p:spPr>
          <a:xfrm>
            <a:off x="3643161" y="3262162"/>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Directly replicate</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150)</a:t>
            </a:r>
            <a:endParaRPr>
              <a:latin typeface="Franklin Gothic Book" panose="020B0503020102020204" pitchFamily="34" charset="0"/>
            </a:endParaRPr>
          </a:p>
        </p:txBody>
      </p:sp>
      <p:sp>
        <p:nvSpPr>
          <p:cNvPr id="324" name="Google Shape;324;p17"/>
          <p:cNvSpPr/>
          <p:nvPr/>
        </p:nvSpPr>
        <p:spPr>
          <a:xfrm>
            <a:off x="3318193" y="815695"/>
            <a:ext cx="6096000"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Peer reviewed publications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Descriptive, comparative effectiveness or safety study</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Conducted using healthcare databases</a:t>
            </a:r>
            <a:endParaRPr>
              <a:latin typeface="Franklin Gothic Book" panose="020B0503020102020204" pitchFamily="34" charset="0"/>
            </a:endParaRPr>
          </a:p>
        </p:txBody>
      </p:sp>
      <p:sp>
        <p:nvSpPr>
          <p:cNvPr id="325" name="Google Shape;325;p17"/>
          <p:cNvSpPr/>
          <p:nvPr/>
        </p:nvSpPr>
        <p:spPr>
          <a:xfrm>
            <a:off x="4635248" y="2094118"/>
            <a:ext cx="6096000"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Using standardized extraction form</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Based on ISPOR-ISPE Joint Task Force catalogue</a:t>
            </a:r>
            <a:endParaRPr>
              <a:latin typeface="Franklin Gothic Book" panose="020B0503020102020204" pitchFamily="34" charset="0"/>
            </a:endParaRPr>
          </a:p>
        </p:txBody>
      </p:sp>
      <p:sp>
        <p:nvSpPr>
          <p:cNvPr id="326" name="Google Shape;326;p17"/>
          <p:cNvSpPr/>
          <p:nvPr/>
        </p:nvSpPr>
        <p:spPr>
          <a:xfrm>
            <a:off x="6013072" y="3170423"/>
            <a:ext cx="5239546" cy="1126462"/>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data source</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years of data</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methods (with assumptions when unclear)</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Blind to original results</a:t>
            </a:r>
            <a:endParaRPr>
              <a:latin typeface="Franklin Gothic Book" panose="020B0503020102020204" pitchFamily="34" charset="0"/>
            </a:endParaRPr>
          </a:p>
        </p:txBody>
      </p:sp>
      <p:sp>
        <p:nvSpPr>
          <p:cNvPr id="327" name="Google Shape;327;p17"/>
          <p:cNvSpPr/>
          <p:nvPr/>
        </p:nvSpPr>
        <p:spPr>
          <a:xfrm>
            <a:off x="4961822" y="4540046"/>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Contact original investigators</a:t>
            </a:r>
            <a:endParaRPr>
              <a:latin typeface="Franklin Gothic Book" panose="020B0503020102020204" pitchFamily="34" charset="0"/>
            </a:endParaRPr>
          </a:p>
        </p:txBody>
      </p:sp>
      <p:sp>
        <p:nvSpPr>
          <p:cNvPr id="328" name="Google Shape;328;p17"/>
          <p:cNvSpPr/>
          <p:nvPr/>
        </p:nvSpPr>
        <p:spPr>
          <a:xfrm>
            <a:off x="7336547" y="4727982"/>
            <a:ext cx="2637322"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Discuss assumptions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Understand differences</a:t>
            </a:r>
            <a:endParaRPr>
              <a:latin typeface="Franklin Gothic Book" panose="020B0503020102020204" pitchFamily="34" charset="0"/>
            </a:endParaRPr>
          </a:p>
        </p:txBody>
      </p:sp>
      <p:sp>
        <p:nvSpPr>
          <p:cNvPr id="329" name="Google Shape;329;p17"/>
          <p:cNvSpPr/>
          <p:nvPr/>
        </p:nvSpPr>
        <p:spPr>
          <a:xfrm rot="5400000">
            <a:off x="1254676" y="1820337"/>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30" name="Google Shape;330;p17"/>
          <p:cNvSpPr/>
          <p:nvPr/>
        </p:nvSpPr>
        <p:spPr>
          <a:xfrm rot="5400000">
            <a:off x="2607027" y="3046869"/>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31" name="Google Shape;331;p17"/>
          <p:cNvSpPr/>
          <p:nvPr/>
        </p:nvSpPr>
        <p:spPr>
          <a:xfrm rot="5400000">
            <a:off x="3940125" y="4333218"/>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pic>
        <p:nvPicPr>
          <p:cNvPr id="332" name="Google Shape;332;p17" descr="C:\Users\svw2\AppData\Local\Microsoft\Windows\Temporary Internet Files\Content.IE5\NWVR3507\difficult-communication[1].jpg"/>
          <p:cNvPicPr preferRelativeResize="0"/>
          <p:nvPr/>
        </p:nvPicPr>
        <p:blipFill rotWithShape="1">
          <a:blip r:embed="rId3">
            <a:alphaModFix/>
          </a:blip>
          <a:srcRect/>
          <a:stretch/>
        </p:blipFill>
        <p:spPr>
          <a:xfrm>
            <a:off x="9807964" y="4487794"/>
            <a:ext cx="1846567" cy="997145"/>
          </a:xfrm>
          <a:prstGeom prst="rect">
            <a:avLst/>
          </a:prstGeom>
          <a:noFill/>
          <a:ln>
            <a:noFill/>
          </a:ln>
        </p:spPr>
      </p:pic>
      <p:sp>
        <p:nvSpPr>
          <p:cNvPr id="333" name="Google Shape;333;p17"/>
          <p:cNvSpPr/>
          <p:nvPr/>
        </p:nvSpPr>
        <p:spPr>
          <a:xfrm>
            <a:off x="6289880" y="5828918"/>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Robustness </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evaluation</a:t>
            </a:r>
            <a:endParaRPr>
              <a:latin typeface="Franklin Gothic Book" panose="020B0503020102020204" pitchFamily="34" charset="0"/>
            </a:endParaRPr>
          </a:p>
        </p:txBody>
      </p:sp>
      <p:sp>
        <p:nvSpPr>
          <p:cNvPr id="334" name="Google Shape;334;p17"/>
          <p:cNvSpPr/>
          <p:nvPr/>
        </p:nvSpPr>
        <p:spPr>
          <a:xfrm rot="5400000">
            <a:off x="5294309" y="5622090"/>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35" name="Google Shape;335;p17"/>
          <p:cNvSpPr/>
          <p:nvPr/>
        </p:nvSpPr>
        <p:spPr>
          <a:xfrm>
            <a:off x="8691378" y="5830187"/>
            <a:ext cx="3731395"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Different </a:t>
            </a:r>
            <a:endParaRPr>
              <a:latin typeface="Franklin Gothic Book" panose="020B0503020102020204" pitchFamily="34" charset="0"/>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Franklin Gothic Book" panose="020B0503020102020204" pitchFamily="34" charset="0"/>
                <a:ea typeface="Libre Franklin"/>
                <a:cs typeface="Libre Franklin"/>
                <a:sym typeface="Libre Franklin"/>
              </a:rPr>
              <a:t>Implementation decisions</a:t>
            </a:r>
            <a:endParaRPr>
              <a:latin typeface="Franklin Gothic Book" panose="020B0503020102020204" pitchFamily="34" charset="0"/>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Franklin Gothic Book" panose="020B0503020102020204" pitchFamily="34" charset="0"/>
                <a:ea typeface="Libre Franklin"/>
                <a:cs typeface="Libre Franklin"/>
                <a:sym typeface="Libre Franklin"/>
              </a:rPr>
              <a:t>Data/population</a:t>
            </a:r>
            <a:endParaRPr>
              <a:latin typeface="Franklin Gothic Book" panose="020B0503020102020204" pitchFamily="34" charset="0"/>
            </a:endParaRPr>
          </a:p>
        </p:txBody>
      </p:sp>
      <p:sp>
        <p:nvSpPr>
          <p:cNvPr id="336" name="Google Shape;336;p17"/>
          <p:cNvSpPr/>
          <p:nvPr/>
        </p:nvSpPr>
        <p:spPr>
          <a:xfrm>
            <a:off x="990673" y="4263535"/>
            <a:ext cx="11188448" cy="258158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337" name="Google Shape;337;p17"/>
          <p:cNvSpPr/>
          <p:nvPr/>
        </p:nvSpPr>
        <p:spPr>
          <a:xfrm>
            <a:off x="771969" y="675366"/>
            <a:ext cx="11188448" cy="2304148"/>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pic>
        <p:nvPicPr>
          <p:cNvPr id="338" name="Google Shape;338;p17" descr="\\Cifs2\homedir$\REPEAT Center\REPEAT Design Handover Files\REPEAT transparent.png"/>
          <p:cNvPicPr preferRelativeResize="0"/>
          <p:nvPr/>
        </p:nvPicPr>
        <p:blipFill rotWithShape="1">
          <a:blip r:embed="rId4">
            <a:alphaModFix/>
          </a:blip>
          <a:srcRect/>
          <a:stretch/>
        </p:blipFill>
        <p:spPr>
          <a:xfrm>
            <a:off x="10248459" y="167626"/>
            <a:ext cx="1690633" cy="867930"/>
          </a:xfrm>
          <a:prstGeom prst="rect">
            <a:avLst/>
          </a:prstGeom>
          <a:noFill/>
          <a:ln>
            <a:noFill/>
          </a:ln>
        </p:spPr>
      </p:pic>
      <p:sp>
        <p:nvSpPr>
          <p:cNvPr id="22" name="Rectangle 21">
            <a:extLst>
              <a:ext uri="{FF2B5EF4-FFF2-40B4-BE49-F238E27FC236}">
                <a16:creationId xmlns:a16="http://schemas.microsoft.com/office/drawing/2014/main" xmlns="" id="{B0C541EB-CAD0-4879-9C3E-AD8A15BCCF58}"/>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8"/>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2880"/>
              <a:buFont typeface="Libre Franklin"/>
              <a:buNone/>
            </a:pPr>
            <a:r>
              <a:rPr lang="en-US" sz="2880" b="1">
                <a:solidFill>
                  <a:srgbClr val="002060"/>
                </a:solidFill>
              </a:rPr>
              <a:t>Measuring clarity of reporting and direct replicability </a:t>
            </a:r>
            <a:endParaRPr sz="2880"/>
          </a:p>
        </p:txBody>
      </p:sp>
      <p:sp>
        <p:nvSpPr>
          <p:cNvPr id="344" name="Google Shape;344;p18"/>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345" name="Google Shape;345;p18"/>
          <p:cNvSpPr/>
          <p:nvPr/>
        </p:nvSpPr>
        <p:spPr>
          <a:xfrm>
            <a:off x="914400" y="77399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Identify </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random sample </a:t>
            </a:r>
            <a:endParaRPr>
              <a:latin typeface="Franklin Gothic Book" panose="020B0503020102020204" pitchFamily="34" charset="0"/>
            </a:endParaRPr>
          </a:p>
        </p:txBody>
      </p:sp>
      <p:sp>
        <p:nvSpPr>
          <p:cNvPr id="346" name="Google Shape;346;p18"/>
          <p:cNvSpPr/>
          <p:nvPr/>
        </p:nvSpPr>
        <p:spPr>
          <a:xfrm>
            <a:off x="2233061" y="200360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Evaluate reporting clarity</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250)</a:t>
            </a:r>
            <a:endParaRPr>
              <a:latin typeface="Franklin Gothic Book" panose="020B0503020102020204" pitchFamily="34" charset="0"/>
            </a:endParaRPr>
          </a:p>
        </p:txBody>
      </p:sp>
      <p:sp>
        <p:nvSpPr>
          <p:cNvPr id="347" name="Google Shape;347;p18"/>
          <p:cNvSpPr/>
          <p:nvPr/>
        </p:nvSpPr>
        <p:spPr>
          <a:xfrm>
            <a:off x="3643161" y="3262162"/>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Directly replicate</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150)</a:t>
            </a:r>
            <a:endParaRPr>
              <a:latin typeface="Franklin Gothic Book" panose="020B0503020102020204" pitchFamily="34" charset="0"/>
            </a:endParaRPr>
          </a:p>
        </p:txBody>
      </p:sp>
      <p:sp>
        <p:nvSpPr>
          <p:cNvPr id="348" name="Google Shape;348;p18"/>
          <p:cNvSpPr/>
          <p:nvPr/>
        </p:nvSpPr>
        <p:spPr>
          <a:xfrm>
            <a:off x="3318193" y="815695"/>
            <a:ext cx="6096000"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Peer reviewed publications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Descriptive, comparative effectiveness or safety study</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Conducted using healthcare databases</a:t>
            </a:r>
            <a:endParaRPr>
              <a:latin typeface="Franklin Gothic Book" panose="020B0503020102020204" pitchFamily="34" charset="0"/>
            </a:endParaRPr>
          </a:p>
        </p:txBody>
      </p:sp>
      <p:sp>
        <p:nvSpPr>
          <p:cNvPr id="349" name="Google Shape;349;p18"/>
          <p:cNvSpPr/>
          <p:nvPr/>
        </p:nvSpPr>
        <p:spPr>
          <a:xfrm>
            <a:off x="4635248" y="2094118"/>
            <a:ext cx="6096000"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Using standardized extraction form</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Based on ISPOR-ISPE Joint Task Force catalogue</a:t>
            </a:r>
            <a:endParaRPr>
              <a:latin typeface="Franklin Gothic Book" panose="020B0503020102020204" pitchFamily="34" charset="0"/>
            </a:endParaRPr>
          </a:p>
        </p:txBody>
      </p:sp>
      <p:sp>
        <p:nvSpPr>
          <p:cNvPr id="350" name="Google Shape;350;p18"/>
          <p:cNvSpPr/>
          <p:nvPr/>
        </p:nvSpPr>
        <p:spPr>
          <a:xfrm>
            <a:off x="6013072" y="3170423"/>
            <a:ext cx="5239546" cy="1126462"/>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data source</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years of data</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methods (with assumptions when unclear)</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Blind to original results</a:t>
            </a:r>
            <a:endParaRPr>
              <a:latin typeface="Franklin Gothic Book" panose="020B0503020102020204" pitchFamily="34" charset="0"/>
            </a:endParaRPr>
          </a:p>
        </p:txBody>
      </p:sp>
      <p:sp>
        <p:nvSpPr>
          <p:cNvPr id="351" name="Google Shape;351;p18"/>
          <p:cNvSpPr/>
          <p:nvPr/>
        </p:nvSpPr>
        <p:spPr>
          <a:xfrm>
            <a:off x="4961822" y="4540046"/>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Contact original investigators</a:t>
            </a:r>
            <a:endParaRPr>
              <a:latin typeface="Franklin Gothic Book" panose="020B0503020102020204" pitchFamily="34" charset="0"/>
            </a:endParaRPr>
          </a:p>
        </p:txBody>
      </p:sp>
      <p:sp>
        <p:nvSpPr>
          <p:cNvPr id="352" name="Google Shape;352;p18"/>
          <p:cNvSpPr/>
          <p:nvPr/>
        </p:nvSpPr>
        <p:spPr>
          <a:xfrm>
            <a:off x="7336547" y="4727982"/>
            <a:ext cx="2637322"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Discuss assumptions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Understand differences</a:t>
            </a:r>
            <a:endParaRPr>
              <a:latin typeface="Franklin Gothic Book" panose="020B0503020102020204" pitchFamily="34" charset="0"/>
            </a:endParaRPr>
          </a:p>
        </p:txBody>
      </p:sp>
      <p:sp>
        <p:nvSpPr>
          <p:cNvPr id="353" name="Google Shape;353;p18"/>
          <p:cNvSpPr/>
          <p:nvPr/>
        </p:nvSpPr>
        <p:spPr>
          <a:xfrm rot="5400000">
            <a:off x="1254676" y="1820337"/>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54" name="Google Shape;354;p18"/>
          <p:cNvSpPr/>
          <p:nvPr/>
        </p:nvSpPr>
        <p:spPr>
          <a:xfrm rot="5400000">
            <a:off x="2607027" y="3046869"/>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55" name="Google Shape;355;p18"/>
          <p:cNvSpPr/>
          <p:nvPr/>
        </p:nvSpPr>
        <p:spPr>
          <a:xfrm rot="5400000">
            <a:off x="3940125" y="4333218"/>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pic>
        <p:nvPicPr>
          <p:cNvPr id="356" name="Google Shape;356;p18" descr="C:\Users\svw2\AppData\Local\Microsoft\Windows\Temporary Internet Files\Content.IE5\NWVR3507\difficult-communication[1].jpg"/>
          <p:cNvPicPr preferRelativeResize="0"/>
          <p:nvPr/>
        </p:nvPicPr>
        <p:blipFill rotWithShape="1">
          <a:blip r:embed="rId3">
            <a:alphaModFix/>
          </a:blip>
          <a:srcRect/>
          <a:stretch/>
        </p:blipFill>
        <p:spPr>
          <a:xfrm>
            <a:off x="9807964" y="4487794"/>
            <a:ext cx="1846567" cy="997145"/>
          </a:xfrm>
          <a:prstGeom prst="rect">
            <a:avLst/>
          </a:prstGeom>
          <a:noFill/>
          <a:ln>
            <a:noFill/>
          </a:ln>
        </p:spPr>
      </p:pic>
      <p:sp>
        <p:nvSpPr>
          <p:cNvPr id="357" name="Google Shape;357;p18"/>
          <p:cNvSpPr/>
          <p:nvPr/>
        </p:nvSpPr>
        <p:spPr>
          <a:xfrm>
            <a:off x="6289880" y="5828918"/>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Robustness </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evaluation</a:t>
            </a:r>
            <a:endParaRPr>
              <a:latin typeface="Franklin Gothic Book" panose="020B0503020102020204" pitchFamily="34" charset="0"/>
            </a:endParaRPr>
          </a:p>
        </p:txBody>
      </p:sp>
      <p:sp>
        <p:nvSpPr>
          <p:cNvPr id="358" name="Google Shape;358;p18"/>
          <p:cNvSpPr/>
          <p:nvPr/>
        </p:nvSpPr>
        <p:spPr>
          <a:xfrm rot="5400000">
            <a:off x="5294309" y="5622090"/>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59" name="Google Shape;359;p18"/>
          <p:cNvSpPr/>
          <p:nvPr/>
        </p:nvSpPr>
        <p:spPr>
          <a:xfrm>
            <a:off x="8691378" y="5830187"/>
            <a:ext cx="3731395"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Different </a:t>
            </a:r>
            <a:endParaRPr>
              <a:latin typeface="Franklin Gothic Book" panose="020B0503020102020204" pitchFamily="34" charset="0"/>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Franklin Gothic Book" panose="020B0503020102020204" pitchFamily="34" charset="0"/>
                <a:ea typeface="Libre Franklin"/>
                <a:cs typeface="Libre Franklin"/>
                <a:sym typeface="Libre Franklin"/>
              </a:rPr>
              <a:t>Implementation decisions</a:t>
            </a:r>
            <a:endParaRPr>
              <a:latin typeface="Franklin Gothic Book" panose="020B0503020102020204" pitchFamily="34" charset="0"/>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Franklin Gothic Book" panose="020B0503020102020204" pitchFamily="34" charset="0"/>
                <a:ea typeface="Libre Franklin"/>
                <a:cs typeface="Libre Franklin"/>
                <a:sym typeface="Libre Franklin"/>
              </a:rPr>
              <a:t>Data/population</a:t>
            </a:r>
            <a:endParaRPr>
              <a:latin typeface="Franklin Gothic Book" panose="020B0503020102020204" pitchFamily="34" charset="0"/>
            </a:endParaRPr>
          </a:p>
        </p:txBody>
      </p:sp>
      <p:sp>
        <p:nvSpPr>
          <p:cNvPr id="360" name="Google Shape;360;p18"/>
          <p:cNvSpPr/>
          <p:nvPr/>
        </p:nvSpPr>
        <p:spPr>
          <a:xfrm>
            <a:off x="990673" y="5525316"/>
            <a:ext cx="11188448" cy="131980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361" name="Google Shape;361;p18"/>
          <p:cNvSpPr/>
          <p:nvPr/>
        </p:nvSpPr>
        <p:spPr>
          <a:xfrm>
            <a:off x="771969" y="675365"/>
            <a:ext cx="11188448" cy="3621519"/>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pic>
        <p:nvPicPr>
          <p:cNvPr id="362" name="Google Shape;362;p18" descr="\\Cifs2\homedir$\REPEAT Center\REPEAT Design Handover Files\REPEAT transparent.png"/>
          <p:cNvPicPr preferRelativeResize="0"/>
          <p:nvPr/>
        </p:nvPicPr>
        <p:blipFill rotWithShape="1">
          <a:blip r:embed="rId4">
            <a:alphaModFix/>
          </a:blip>
          <a:srcRect/>
          <a:stretch/>
        </p:blipFill>
        <p:spPr>
          <a:xfrm>
            <a:off x="10248459" y="167626"/>
            <a:ext cx="1690633" cy="867930"/>
          </a:xfrm>
          <a:prstGeom prst="rect">
            <a:avLst/>
          </a:prstGeom>
          <a:noFill/>
          <a:ln>
            <a:noFill/>
          </a:ln>
        </p:spPr>
      </p:pic>
      <p:sp>
        <p:nvSpPr>
          <p:cNvPr id="22" name="Rectangle 21">
            <a:extLst>
              <a:ext uri="{FF2B5EF4-FFF2-40B4-BE49-F238E27FC236}">
                <a16:creationId xmlns:a16="http://schemas.microsoft.com/office/drawing/2014/main" xmlns="" id="{B56076C9-BE78-4918-BF57-1E50D4BC6D47}"/>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9"/>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2880"/>
              <a:buFont typeface="Libre Franklin"/>
              <a:buNone/>
            </a:pPr>
            <a:r>
              <a:rPr lang="en-US" sz="2880" b="1" dirty="0">
                <a:solidFill>
                  <a:srgbClr val="002060"/>
                </a:solidFill>
              </a:rPr>
              <a:t>Measuring clarity of reporting and direct replicability </a:t>
            </a:r>
            <a:endParaRPr sz="2880" dirty="0"/>
          </a:p>
        </p:txBody>
      </p:sp>
      <p:sp>
        <p:nvSpPr>
          <p:cNvPr id="368" name="Google Shape;368;p19"/>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Franklin Gothic Book" panose="020B0503020102020204" pitchFamily="34" charset="0"/>
              </a:rPr>
              <a:t>24</a:t>
            </a:fld>
            <a:endParaRPr>
              <a:latin typeface="Franklin Gothic Book" panose="020B0503020102020204" pitchFamily="34" charset="0"/>
            </a:endParaRPr>
          </a:p>
        </p:txBody>
      </p:sp>
      <p:sp>
        <p:nvSpPr>
          <p:cNvPr id="369" name="Google Shape;369;p19"/>
          <p:cNvSpPr/>
          <p:nvPr/>
        </p:nvSpPr>
        <p:spPr>
          <a:xfrm>
            <a:off x="914400" y="77399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Identify </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random sample </a:t>
            </a:r>
            <a:endParaRPr>
              <a:latin typeface="Franklin Gothic Book" panose="020B0503020102020204" pitchFamily="34" charset="0"/>
            </a:endParaRPr>
          </a:p>
        </p:txBody>
      </p:sp>
      <p:sp>
        <p:nvSpPr>
          <p:cNvPr id="370" name="Google Shape;370;p19"/>
          <p:cNvSpPr/>
          <p:nvPr/>
        </p:nvSpPr>
        <p:spPr>
          <a:xfrm>
            <a:off x="2233061" y="2003604"/>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Evaluate reporting clarity</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250)</a:t>
            </a:r>
            <a:endParaRPr>
              <a:latin typeface="Franklin Gothic Book" panose="020B0503020102020204" pitchFamily="34" charset="0"/>
            </a:endParaRPr>
          </a:p>
        </p:txBody>
      </p:sp>
      <p:sp>
        <p:nvSpPr>
          <p:cNvPr id="371" name="Google Shape;371;p19"/>
          <p:cNvSpPr/>
          <p:nvPr/>
        </p:nvSpPr>
        <p:spPr>
          <a:xfrm>
            <a:off x="3643161" y="3262162"/>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Directly replicate</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(N = 150)</a:t>
            </a:r>
            <a:endParaRPr>
              <a:latin typeface="Franklin Gothic Book" panose="020B0503020102020204" pitchFamily="34" charset="0"/>
            </a:endParaRPr>
          </a:p>
        </p:txBody>
      </p:sp>
      <p:sp>
        <p:nvSpPr>
          <p:cNvPr id="372" name="Google Shape;372;p19"/>
          <p:cNvSpPr/>
          <p:nvPr/>
        </p:nvSpPr>
        <p:spPr>
          <a:xfrm>
            <a:off x="3318193" y="815695"/>
            <a:ext cx="6096000"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Peer reviewed publications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Descriptive, comparative effectiveness or safety study</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Conducted using healthcare databases</a:t>
            </a:r>
            <a:endParaRPr>
              <a:latin typeface="Franklin Gothic Book" panose="020B0503020102020204" pitchFamily="34" charset="0"/>
            </a:endParaRPr>
          </a:p>
        </p:txBody>
      </p:sp>
      <p:sp>
        <p:nvSpPr>
          <p:cNvPr id="373" name="Google Shape;373;p19"/>
          <p:cNvSpPr/>
          <p:nvPr/>
        </p:nvSpPr>
        <p:spPr>
          <a:xfrm>
            <a:off x="4635248" y="2094118"/>
            <a:ext cx="6096000"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Using standardized extraction form</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Based on ISPOR-ISPE Joint Task Force catalogue</a:t>
            </a:r>
            <a:endParaRPr>
              <a:latin typeface="Franklin Gothic Book" panose="020B0503020102020204" pitchFamily="34" charset="0"/>
            </a:endParaRPr>
          </a:p>
        </p:txBody>
      </p:sp>
      <p:sp>
        <p:nvSpPr>
          <p:cNvPr id="374" name="Google Shape;374;p19"/>
          <p:cNvSpPr/>
          <p:nvPr/>
        </p:nvSpPr>
        <p:spPr>
          <a:xfrm>
            <a:off x="6013072" y="3170423"/>
            <a:ext cx="5239546" cy="1126462"/>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data source</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years of data</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Same methods (with assumptions when unclear)</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Blind to original results</a:t>
            </a:r>
            <a:endParaRPr>
              <a:latin typeface="Franklin Gothic Book" panose="020B0503020102020204" pitchFamily="34" charset="0"/>
            </a:endParaRPr>
          </a:p>
        </p:txBody>
      </p:sp>
      <p:sp>
        <p:nvSpPr>
          <p:cNvPr id="375" name="Google Shape;375;p19"/>
          <p:cNvSpPr/>
          <p:nvPr/>
        </p:nvSpPr>
        <p:spPr>
          <a:xfrm>
            <a:off x="4961822" y="4540046"/>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Contact original investigators</a:t>
            </a:r>
            <a:endParaRPr>
              <a:latin typeface="Franklin Gothic Book" panose="020B0503020102020204" pitchFamily="34" charset="0"/>
            </a:endParaRPr>
          </a:p>
        </p:txBody>
      </p:sp>
      <p:sp>
        <p:nvSpPr>
          <p:cNvPr id="376" name="Google Shape;376;p19"/>
          <p:cNvSpPr/>
          <p:nvPr/>
        </p:nvSpPr>
        <p:spPr>
          <a:xfrm>
            <a:off x="7336547" y="4727982"/>
            <a:ext cx="2637322" cy="609398"/>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Discuss assumptions</a:t>
            </a:r>
            <a:endParaRPr>
              <a:latin typeface="Franklin Gothic Book" panose="020B0503020102020204" pitchFamily="34" charset="0"/>
            </a:endParaRPr>
          </a:p>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Understand differences</a:t>
            </a:r>
            <a:endParaRPr>
              <a:latin typeface="Franklin Gothic Book" panose="020B0503020102020204" pitchFamily="34" charset="0"/>
            </a:endParaRPr>
          </a:p>
        </p:txBody>
      </p:sp>
      <p:sp>
        <p:nvSpPr>
          <p:cNvPr id="377" name="Google Shape;377;p19"/>
          <p:cNvSpPr/>
          <p:nvPr/>
        </p:nvSpPr>
        <p:spPr>
          <a:xfrm rot="5400000">
            <a:off x="1254676" y="1820337"/>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78" name="Google Shape;378;p19"/>
          <p:cNvSpPr/>
          <p:nvPr/>
        </p:nvSpPr>
        <p:spPr>
          <a:xfrm rot="5400000">
            <a:off x="2607027" y="3046869"/>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79" name="Google Shape;379;p19"/>
          <p:cNvSpPr/>
          <p:nvPr/>
        </p:nvSpPr>
        <p:spPr>
          <a:xfrm rot="5400000">
            <a:off x="3940125" y="4333218"/>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pic>
        <p:nvPicPr>
          <p:cNvPr id="380" name="Google Shape;380;p19" descr="C:\Users\svw2\AppData\Local\Microsoft\Windows\Temporary Internet Files\Content.IE5\NWVR3507\difficult-communication[1].jpg"/>
          <p:cNvPicPr preferRelativeResize="0"/>
          <p:nvPr/>
        </p:nvPicPr>
        <p:blipFill rotWithShape="1">
          <a:blip r:embed="rId3">
            <a:alphaModFix/>
          </a:blip>
          <a:srcRect/>
          <a:stretch/>
        </p:blipFill>
        <p:spPr>
          <a:xfrm>
            <a:off x="9807964" y="4487794"/>
            <a:ext cx="1846567" cy="997145"/>
          </a:xfrm>
          <a:prstGeom prst="rect">
            <a:avLst/>
          </a:prstGeom>
          <a:noFill/>
          <a:ln>
            <a:noFill/>
          </a:ln>
        </p:spPr>
      </p:pic>
      <p:sp>
        <p:nvSpPr>
          <p:cNvPr id="381" name="Google Shape;381;p19"/>
          <p:cNvSpPr/>
          <p:nvPr/>
        </p:nvSpPr>
        <p:spPr>
          <a:xfrm>
            <a:off x="6289880" y="5828918"/>
            <a:ext cx="2377440" cy="933650"/>
          </a:xfrm>
          <a:prstGeom prst="roundRect">
            <a:avLst>
              <a:gd name="adj" fmla="val 16667"/>
            </a:avLst>
          </a:prstGeom>
          <a:solidFill>
            <a:srgbClr val="002060"/>
          </a:solidFill>
          <a:ln w="952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Robustness </a:t>
            </a:r>
            <a:endParaRPr>
              <a:latin typeface="Franklin Gothic Book" panose="020B0503020102020204" pitchFamily="34" charset="0"/>
            </a:endParaRPr>
          </a:p>
          <a:p>
            <a:pPr marL="0" marR="0" lvl="0" indent="0" algn="ctr" rtl="0">
              <a:spcBef>
                <a:spcPts val="0"/>
              </a:spcBef>
              <a:spcAft>
                <a:spcPts val="0"/>
              </a:spcAft>
              <a:buNone/>
            </a:pPr>
            <a:r>
              <a:rPr lang="en-US" sz="1920">
                <a:solidFill>
                  <a:schemeClr val="lt1"/>
                </a:solidFill>
                <a:latin typeface="Franklin Gothic Book" panose="020B0503020102020204" pitchFamily="34" charset="0"/>
                <a:ea typeface="Libre Franklin"/>
                <a:cs typeface="Libre Franklin"/>
                <a:sym typeface="Libre Franklin"/>
              </a:rPr>
              <a:t>evaluation</a:t>
            </a:r>
            <a:endParaRPr>
              <a:latin typeface="Franklin Gothic Book" panose="020B0503020102020204" pitchFamily="34" charset="0"/>
            </a:endParaRPr>
          </a:p>
        </p:txBody>
      </p:sp>
      <p:sp>
        <p:nvSpPr>
          <p:cNvPr id="382" name="Google Shape;382;p19"/>
          <p:cNvSpPr/>
          <p:nvPr/>
        </p:nvSpPr>
        <p:spPr>
          <a:xfrm rot="5400000">
            <a:off x="5294309" y="5622090"/>
            <a:ext cx="914400" cy="869114"/>
          </a:xfrm>
          <a:prstGeom prst="bentUpArrow">
            <a:avLst>
              <a:gd name="adj1" fmla="val 25000"/>
              <a:gd name="adj2" fmla="val 25000"/>
              <a:gd name="adj3" fmla="val 25000"/>
            </a:avLst>
          </a:prstGeom>
          <a:solidFill>
            <a:srgbClr val="C00000"/>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4850" tIns="27425" rIns="54850" bIns="27425"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383" name="Google Shape;383;p19"/>
          <p:cNvSpPr/>
          <p:nvPr/>
        </p:nvSpPr>
        <p:spPr>
          <a:xfrm>
            <a:off x="8691378" y="5830187"/>
            <a:ext cx="3731395" cy="867930"/>
          </a:xfrm>
          <a:prstGeom prst="rect">
            <a:avLst/>
          </a:prstGeom>
          <a:noFill/>
          <a:ln>
            <a:noFill/>
          </a:ln>
        </p:spPr>
        <p:txBody>
          <a:bodyPr spcFirstLastPara="1" wrap="square" lIns="91425" tIns="45700" rIns="91425" bIns="45700" anchor="t" anchorCtr="0">
            <a:spAutoFit/>
          </a:bodyPr>
          <a:lstStyle/>
          <a:p>
            <a:pPr marL="274320" marR="0" lvl="0" indent="-274320" algn="l" rtl="0">
              <a:spcBef>
                <a:spcPts val="0"/>
              </a:spcBef>
              <a:spcAft>
                <a:spcPts val="0"/>
              </a:spcAft>
              <a:buClr>
                <a:schemeClr val="dk1"/>
              </a:buClr>
              <a:buSzPts val="1679"/>
              <a:buFont typeface="Arial"/>
              <a:buChar char="•"/>
            </a:pPr>
            <a:r>
              <a:rPr lang="en-US" sz="1679">
                <a:solidFill>
                  <a:schemeClr val="dk1"/>
                </a:solidFill>
                <a:latin typeface="Franklin Gothic Book" panose="020B0503020102020204" pitchFamily="34" charset="0"/>
                <a:ea typeface="Libre Franklin"/>
                <a:cs typeface="Libre Franklin"/>
                <a:sym typeface="Libre Franklin"/>
              </a:rPr>
              <a:t>Different </a:t>
            </a:r>
            <a:endParaRPr>
              <a:latin typeface="Franklin Gothic Book" panose="020B0503020102020204" pitchFamily="34" charset="0"/>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Franklin Gothic Book" panose="020B0503020102020204" pitchFamily="34" charset="0"/>
                <a:ea typeface="Libre Franklin"/>
                <a:cs typeface="Libre Franklin"/>
                <a:sym typeface="Libre Franklin"/>
              </a:rPr>
              <a:t>Implementation decisions</a:t>
            </a:r>
            <a:endParaRPr>
              <a:latin typeface="Franklin Gothic Book" panose="020B0503020102020204" pitchFamily="34" charset="0"/>
            </a:endParaRPr>
          </a:p>
          <a:p>
            <a:pPr marL="731520" marR="0" lvl="1" indent="-274319" algn="l" rtl="0">
              <a:spcBef>
                <a:spcPts val="0"/>
              </a:spcBef>
              <a:spcAft>
                <a:spcPts val="0"/>
              </a:spcAft>
              <a:buClr>
                <a:schemeClr val="dk1"/>
              </a:buClr>
              <a:buSzPts val="1679"/>
              <a:buFont typeface="Arial"/>
              <a:buChar char="•"/>
            </a:pPr>
            <a:r>
              <a:rPr lang="en-US" sz="1679" b="0" i="0" u="none" strike="noStrike" cap="none">
                <a:solidFill>
                  <a:schemeClr val="dk1"/>
                </a:solidFill>
                <a:latin typeface="Franklin Gothic Book" panose="020B0503020102020204" pitchFamily="34" charset="0"/>
                <a:ea typeface="Libre Franklin"/>
                <a:cs typeface="Libre Franklin"/>
                <a:sym typeface="Libre Franklin"/>
              </a:rPr>
              <a:t>Data/population</a:t>
            </a:r>
            <a:endParaRPr>
              <a:latin typeface="Franklin Gothic Book" panose="020B0503020102020204" pitchFamily="34" charset="0"/>
            </a:endParaRPr>
          </a:p>
        </p:txBody>
      </p:sp>
      <p:sp>
        <p:nvSpPr>
          <p:cNvPr id="384" name="Google Shape;384;p19"/>
          <p:cNvSpPr/>
          <p:nvPr/>
        </p:nvSpPr>
        <p:spPr>
          <a:xfrm>
            <a:off x="771969" y="675365"/>
            <a:ext cx="11188448" cy="4924082"/>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385" name="Google Shape;385;p19" descr="\\Cifs2\homedir$\REPEAT Center\REPEAT Design Handover Files\REPEAT transparent.png"/>
          <p:cNvPicPr preferRelativeResize="0"/>
          <p:nvPr/>
        </p:nvPicPr>
        <p:blipFill rotWithShape="1">
          <a:blip r:embed="rId4">
            <a:alphaModFix/>
          </a:blip>
          <a:srcRect/>
          <a:stretch/>
        </p:blipFill>
        <p:spPr>
          <a:xfrm>
            <a:off x="10248459" y="167626"/>
            <a:ext cx="1690633" cy="8679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1"/>
          <p:cNvPicPr preferRelativeResize="0"/>
          <p:nvPr/>
        </p:nvPicPr>
        <p:blipFill rotWithShape="1">
          <a:blip r:embed="rId3">
            <a:alphaModFix/>
          </a:blip>
          <a:srcRect b="29519"/>
          <a:stretch/>
        </p:blipFill>
        <p:spPr>
          <a:xfrm>
            <a:off x="852462" y="1857166"/>
            <a:ext cx="5711175" cy="3729442"/>
          </a:xfrm>
          <a:prstGeom prst="rect">
            <a:avLst/>
          </a:prstGeom>
          <a:noFill/>
          <a:ln>
            <a:noFill/>
          </a:ln>
        </p:spPr>
      </p:pic>
      <p:sp>
        <p:nvSpPr>
          <p:cNvPr id="417" name="Google Shape;417;p21"/>
          <p:cNvSpPr txBox="1">
            <a:spLocks noGrp="1"/>
          </p:cNvSpPr>
          <p:nvPr>
            <p:ph type="title"/>
          </p:nvPr>
        </p:nvSpPr>
        <p:spPr>
          <a:xfrm>
            <a:off x="767751" y="227166"/>
            <a:ext cx="9335177" cy="787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dirty="0">
                <a:solidFill>
                  <a:srgbClr val="002060"/>
                </a:solidFill>
              </a:rPr>
              <a:t>Replication Highlights: Analytic Cohort </a:t>
            </a:r>
            <a:r>
              <a:rPr lang="en-US" sz="2800" b="1" dirty="0">
                <a:solidFill>
                  <a:srgbClr val="002060"/>
                </a:solidFill>
              </a:rPr>
              <a:t/>
            </a:r>
            <a:br>
              <a:rPr lang="en-US" sz="2800" b="1" dirty="0">
                <a:solidFill>
                  <a:srgbClr val="002060"/>
                </a:solidFill>
              </a:rPr>
            </a:br>
            <a:r>
              <a:rPr lang="en-US" sz="2800" b="1" dirty="0"/>
              <a:t>Differences in binary/categorical characteristics* of cohort</a:t>
            </a:r>
            <a:br>
              <a:rPr lang="en-US" sz="2800" b="1" dirty="0"/>
            </a:br>
            <a:r>
              <a:rPr lang="en-US" sz="2800" b="1" dirty="0"/>
              <a:t>(publication – replication)</a:t>
            </a:r>
            <a:endParaRPr dirty="0"/>
          </a:p>
        </p:txBody>
      </p:sp>
      <p:sp>
        <p:nvSpPr>
          <p:cNvPr id="418" name="Google Shape;418;p21"/>
          <p:cNvSpPr txBox="1"/>
          <p:nvPr/>
        </p:nvSpPr>
        <p:spPr>
          <a:xfrm>
            <a:off x="3491597" y="5782086"/>
            <a:ext cx="206755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C00000"/>
                </a:solidFill>
                <a:latin typeface="Franklin Gothic Book" panose="020B0503020102020204" pitchFamily="34" charset="0"/>
                <a:ea typeface="Libre Franklin"/>
                <a:cs typeface="Libre Franklin"/>
                <a:sym typeface="Libre Franklin"/>
              </a:rPr>
              <a:t>Covariate codes not reported</a:t>
            </a:r>
            <a:endParaRPr dirty="0">
              <a:latin typeface="Franklin Gothic Book" panose="020B0503020102020204" pitchFamily="34" charset="0"/>
            </a:endParaRPr>
          </a:p>
          <a:p>
            <a:pPr marL="0" marR="0" lvl="0" indent="0" algn="l" rtl="0">
              <a:spcBef>
                <a:spcPts val="0"/>
              </a:spcBef>
              <a:spcAft>
                <a:spcPts val="0"/>
              </a:spcAft>
              <a:buNone/>
            </a:pPr>
            <a:r>
              <a:rPr lang="en-US" sz="1200" dirty="0">
                <a:solidFill>
                  <a:schemeClr val="accent1"/>
                </a:solidFill>
                <a:latin typeface="Franklin Gothic Book" panose="020B0503020102020204" pitchFamily="34" charset="0"/>
                <a:ea typeface="Libre Franklin"/>
                <a:cs typeface="Libre Franklin"/>
                <a:sym typeface="Libre Franklin"/>
              </a:rPr>
              <a:t>Covariate codes reported</a:t>
            </a:r>
            <a:endParaRPr dirty="0">
              <a:latin typeface="Franklin Gothic Book" panose="020B0503020102020204" pitchFamily="34" charset="0"/>
            </a:endParaRPr>
          </a:p>
        </p:txBody>
      </p:sp>
      <p:sp>
        <p:nvSpPr>
          <p:cNvPr id="419" name="Google Shape;419;p21"/>
          <p:cNvSpPr/>
          <p:nvPr/>
        </p:nvSpPr>
        <p:spPr>
          <a:xfrm>
            <a:off x="2780995" y="5966982"/>
            <a:ext cx="657165" cy="51001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Franklin Gothic Book" panose="020B0503020102020204" pitchFamily="34" charset="0"/>
              <a:ea typeface="Libre Franklin"/>
              <a:cs typeface="Libre Franklin"/>
              <a:sym typeface="Libre Franklin"/>
            </a:endParaRPr>
          </a:p>
        </p:txBody>
      </p:sp>
      <p:sp>
        <p:nvSpPr>
          <p:cNvPr id="420" name="Google Shape;420;p21"/>
          <p:cNvSpPr/>
          <p:nvPr/>
        </p:nvSpPr>
        <p:spPr>
          <a:xfrm>
            <a:off x="3276391" y="6067834"/>
            <a:ext cx="91440" cy="685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Franklin Gothic Book" panose="020B0503020102020204" pitchFamily="34" charset="0"/>
              <a:ea typeface="Libre Franklin"/>
              <a:cs typeface="Libre Franklin"/>
              <a:sym typeface="Libre Franklin"/>
            </a:endParaRPr>
          </a:p>
        </p:txBody>
      </p:sp>
      <p:sp>
        <p:nvSpPr>
          <p:cNvPr id="421" name="Google Shape;421;p21"/>
          <p:cNvSpPr/>
          <p:nvPr/>
        </p:nvSpPr>
        <p:spPr>
          <a:xfrm>
            <a:off x="3215431" y="5839234"/>
            <a:ext cx="182880" cy="137160"/>
          </a:xfrm>
          <a:prstGeom prst="mathMultiply">
            <a:avLst>
              <a:gd name="adj1" fmla="val 2352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Franklin Gothic Book" panose="020B0503020102020204" pitchFamily="34" charset="0"/>
              <a:ea typeface="Libre Franklin"/>
              <a:cs typeface="Libre Franklin"/>
              <a:sym typeface="Libre Franklin"/>
            </a:endParaRPr>
          </a:p>
        </p:txBody>
      </p:sp>
      <p:cxnSp>
        <p:nvCxnSpPr>
          <p:cNvPr id="422" name="Google Shape;422;p21"/>
          <p:cNvCxnSpPr/>
          <p:nvPr/>
        </p:nvCxnSpPr>
        <p:spPr>
          <a:xfrm>
            <a:off x="1573832" y="3602736"/>
            <a:ext cx="4937760" cy="0"/>
          </a:xfrm>
          <a:prstGeom prst="straightConnector1">
            <a:avLst/>
          </a:prstGeom>
          <a:noFill/>
          <a:ln w="38100" cap="flat" cmpd="sng">
            <a:solidFill>
              <a:srgbClr val="00B050"/>
            </a:solidFill>
            <a:prstDash val="dashDot"/>
            <a:round/>
            <a:headEnd type="none" w="sm" len="sm"/>
            <a:tailEnd type="none" w="sm" len="sm"/>
          </a:ln>
        </p:spPr>
      </p:cxnSp>
      <p:sp>
        <p:nvSpPr>
          <p:cNvPr id="423" name="Google Shape;423;p21"/>
          <p:cNvSpPr txBox="1"/>
          <p:nvPr/>
        </p:nvSpPr>
        <p:spPr>
          <a:xfrm>
            <a:off x="3710727" y="5469017"/>
            <a:ext cx="8146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Franklin Gothic Book" panose="020B0503020102020204" pitchFamily="34" charset="0"/>
                <a:ea typeface="Libre Franklin"/>
                <a:cs typeface="Libre Franklin"/>
                <a:sym typeface="Libre Franklin"/>
              </a:rPr>
              <a:t>Study ID</a:t>
            </a:r>
            <a:endParaRPr dirty="0">
              <a:latin typeface="Franklin Gothic Book" panose="020B0503020102020204" pitchFamily="34" charset="0"/>
            </a:endParaRPr>
          </a:p>
        </p:txBody>
      </p:sp>
      <p:sp>
        <p:nvSpPr>
          <p:cNvPr id="424" name="Google Shape;424;p21"/>
          <p:cNvSpPr txBox="1"/>
          <p:nvPr/>
        </p:nvSpPr>
        <p:spPr>
          <a:xfrm>
            <a:off x="1600201" y="6540385"/>
            <a:ext cx="17097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Franklin Gothic Book" panose="020B0503020102020204" pitchFamily="34" charset="0"/>
                <a:ea typeface="Libre Franklin"/>
                <a:cs typeface="Libre Franklin"/>
                <a:sym typeface="Libre Franklin"/>
              </a:rPr>
              <a:t>* </a:t>
            </a:r>
            <a:r>
              <a:rPr lang="en-US" sz="1400">
                <a:solidFill>
                  <a:schemeClr val="dk1"/>
                </a:solidFill>
                <a:latin typeface="Franklin Gothic Book" panose="020B0503020102020204" pitchFamily="34" charset="0"/>
                <a:ea typeface="Libre Franklin"/>
                <a:cs typeface="Libre Franklin"/>
                <a:sym typeface="Libre Franklin"/>
              </a:rPr>
              <a:t>binary/categorical</a:t>
            </a:r>
            <a:endParaRPr>
              <a:latin typeface="Franklin Gothic Book" panose="020B0503020102020204" pitchFamily="34" charset="0"/>
            </a:endParaRPr>
          </a:p>
        </p:txBody>
      </p:sp>
      <p:sp>
        <p:nvSpPr>
          <p:cNvPr id="425" name="Google Shape;425;p21"/>
          <p:cNvSpPr txBox="1"/>
          <p:nvPr/>
        </p:nvSpPr>
        <p:spPr>
          <a:xfrm rot="-5400000">
            <a:off x="480471" y="3500675"/>
            <a:ext cx="10825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Franklin Gothic Book" panose="020B0503020102020204" pitchFamily="34" charset="0"/>
                <a:ea typeface="Libre Franklin"/>
                <a:cs typeface="Libre Franklin"/>
                <a:sym typeface="Libre Franklin"/>
              </a:rPr>
              <a:t>Difference</a:t>
            </a:r>
            <a:endParaRPr>
              <a:latin typeface="Franklin Gothic Book" panose="020B0503020102020204" pitchFamily="34" charset="0"/>
            </a:endParaRPr>
          </a:p>
        </p:txBody>
      </p:sp>
      <p:sp>
        <p:nvSpPr>
          <p:cNvPr id="426" name="Google Shape;426;p21"/>
          <p:cNvSpPr txBox="1"/>
          <p:nvPr/>
        </p:nvSpPr>
        <p:spPr>
          <a:xfrm>
            <a:off x="7112863" y="3286128"/>
            <a:ext cx="4676074" cy="830956"/>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800"/>
              <a:buFont typeface="Arial"/>
              <a:buChar char="•"/>
            </a:pPr>
            <a:r>
              <a:rPr lang="en-US" sz="1600" dirty="0">
                <a:solidFill>
                  <a:schemeClr val="dk1"/>
                </a:solidFill>
                <a:latin typeface="Franklin Gothic Book" panose="020B0503020102020204" pitchFamily="34" charset="0"/>
                <a:ea typeface="Libre Franklin"/>
                <a:cs typeface="Libre Franklin"/>
                <a:sym typeface="Libre Franklin"/>
              </a:rPr>
              <a:t>Average difference = 0.0</a:t>
            </a:r>
          </a:p>
          <a:p>
            <a:pPr marL="171450" marR="0" lvl="0" indent="-171450" algn="l" rtl="0">
              <a:spcBef>
                <a:spcPts val="0"/>
              </a:spcBef>
              <a:spcAft>
                <a:spcPts val="0"/>
              </a:spcAft>
              <a:buClr>
                <a:schemeClr val="dk1"/>
              </a:buClr>
              <a:buSzPts val="1800"/>
              <a:buFont typeface="Arial"/>
              <a:buChar char="•"/>
            </a:pPr>
            <a:r>
              <a:rPr lang="en-US" sz="1600" dirty="0">
                <a:solidFill>
                  <a:schemeClr val="dk1"/>
                </a:solidFill>
                <a:latin typeface="Franklin Gothic Book" panose="020B0503020102020204" pitchFamily="34" charset="0"/>
                <a:ea typeface="Libre Franklin"/>
                <a:cs typeface="Libre Franklin"/>
                <a:sym typeface="Libre Franklin"/>
              </a:rPr>
              <a:t>85% of prevalence differences between original and replication were within ± 10% points</a:t>
            </a:r>
            <a:endParaRPr sz="1200" dirty="0">
              <a:latin typeface="Franklin Gothic Book" panose="020B0503020102020204" pitchFamily="34" charset="0"/>
            </a:endParaRPr>
          </a:p>
        </p:txBody>
      </p:sp>
      <p:cxnSp>
        <p:nvCxnSpPr>
          <p:cNvPr id="427" name="Google Shape;427;p21"/>
          <p:cNvCxnSpPr/>
          <p:nvPr/>
        </p:nvCxnSpPr>
        <p:spPr>
          <a:xfrm flipH="1">
            <a:off x="3384064" y="4800600"/>
            <a:ext cx="3840480" cy="11274"/>
          </a:xfrm>
          <a:prstGeom prst="straightConnector1">
            <a:avLst/>
          </a:prstGeom>
          <a:noFill/>
          <a:ln w="9525" cap="flat" cmpd="sng">
            <a:solidFill>
              <a:srgbClr val="002060"/>
            </a:solidFill>
            <a:prstDash val="solid"/>
            <a:round/>
            <a:headEnd type="none" w="sm" len="sm"/>
            <a:tailEnd type="stealth" w="med" len="med"/>
          </a:ln>
        </p:spPr>
      </p:cxnSp>
      <p:sp>
        <p:nvSpPr>
          <p:cNvPr id="428" name="Google Shape;428;p21"/>
          <p:cNvSpPr txBox="1"/>
          <p:nvPr/>
        </p:nvSpPr>
        <p:spPr>
          <a:xfrm>
            <a:off x="6998185" y="4180583"/>
            <a:ext cx="4676074" cy="1077218"/>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rgbClr val="002060"/>
              </a:buClr>
              <a:buSzPts val="1600"/>
              <a:buFont typeface="Arial"/>
              <a:buChar char="•"/>
            </a:pPr>
            <a:r>
              <a:rPr lang="en-US" sz="1600" b="1">
                <a:solidFill>
                  <a:srgbClr val="002060"/>
                </a:solidFill>
                <a:latin typeface="Franklin Gothic Book" panose="020B0503020102020204" pitchFamily="34" charset="0"/>
                <a:ea typeface="Libre Franklin"/>
                <a:cs typeface="Libre Franklin"/>
                <a:sym typeface="Libre Franklin"/>
              </a:rPr>
              <a:t>Authors provided citation to comorbidity score </a:t>
            </a:r>
            <a:endParaRPr>
              <a:latin typeface="Franklin Gothic Book" panose="020B0503020102020204" pitchFamily="34" charset="0"/>
            </a:endParaRPr>
          </a:p>
          <a:p>
            <a:pPr marL="171450" marR="0" lvl="0" indent="-171450" algn="l" rtl="0">
              <a:spcBef>
                <a:spcPts val="0"/>
              </a:spcBef>
              <a:spcAft>
                <a:spcPts val="0"/>
              </a:spcAft>
              <a:buClr>
                <a:srgbClr val="002060"/>
              </a:buClr>
              <a:buSzPts val="1600"/>
              <a:buFont typeface="Arial"/>
              <a:buChar char="•"/>
            </a:pPr>
            <a:r>
              <a:rPr lang="en-US" sz="1600" b="1">
                <a:solidFill>
                  <a:srgbClr val="002060"/>
                </a:solidFill>
                <a:latin typeface="Franklin Gothic Book" panose="020B0503020102020204" pitchFamily="34" charset="0"/>
                <a:ea typeface="Libre Franklin"/>
                <a:cs typeface="Libre Franklin"/>
                <a:sym typeface="Libre Franklin"/>
              </a:rPr>
              <a:t>All patients in replication had score ≥ 2 because tumor/malignancy was part of inclusion</a:t>
            </a:r>
            <a:endParaRPr>
              <a:latin typeface="Franklin Gothic Book" panose="020B0503020102020204" pitchFamily="34" charset="0"/>
            </a:endParaRPr>
          </a:p>
          <a:p>
            <a:pPr marL="171450" marR="0" lvl="0" indent="-171450" algn="l" rtl="0">
              <a:spcBef>
                <a:spcPts val="0"/>
              </a:spcBef>
              <a:spcAft>
                <a:spcPts val="0"/>
              </a:spcAft>
              <a:buClr>
                <a:srgbClr val="002060"/>
              </a:buClr>
              <a:buSzPts val="1600"/>
              <a:buFont typeface="Arial"/>
              <a:buChar char="•"/>
            </a:pPr>
            <a:r>
              <a:rPr lang="en-US" sz="1600" b="1">
                <a:solidFill>
                  <a:srgbClr val="002060"/>
                </a:solidFill>
                <a:latin typeface="Franklin Gothic Book" panose="020B0503020102020204" pitchFamily="34" charset="0"/>
                <a:ea typeface="Libre Franklin"/>
                <a:cs typeface="Libre Franklin"/>
                <a:sym typeface="Libre Franklin"/>
              </a:rPr>
              <a:t>&gt; 75% in original had score = 0</a:t>
            </a:r>
            <a:endParaRPr>
              <a:latin typeface="Franklin Gothic Book" panose="020B0503020102020204" pitchFamily="34" charset="0"/>
            </a:endParaRPr>
          </a:p>
        </p:txBody>
      </p:sp>
      <p:sp>
        <p:nvSpPr>
          <p:cNvPr id="429" name="Google Shape;429;p21"/>
          <p:cNvSpPr/>
          <p:nvPr/>
        </p:nvSpPr>
        <p:spPr>
          <a:xfrm>
            <a:off x="3144034" y="4628994"/>
            <a:ext cx="228600" cy="365760"/>
          </a:xfrm>
          <a:prstGeom prst="ellipse">
            <a:avLst/>
          </a:prstGeom>
          <a:noFill/>
          <a:ln w="190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30" name="Google Shape;430;p21"/>
          <p:cNvSpPr txBox="1"/>
          <p:nvPr/>
        </p:nvSpPr>
        <p:spPr>
          <a:xfrm>
            <a:off x="9601200" y="194310"/>
            <a:ext cx="2408032"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panose="020B0604020202020204" charset="0"/>
                <a:ea typeface="Libre Franklin"/>
                <a:cs typeface="Libre Franklin"/>
                <a:sym typeface="Libre Franklin"/>
              </a:rPr>
              <a:t>Interim Results</a:t>
            </a:r>
            <a:endParaRPr>
              <a:latin typeface="Franklin Gothic" panose="020B0604020202020204" charset="0"/>
            </a:endParaRPr>
          </a:p>
        </p:txBody>
      </p:sp>
      <p:graphicFrame>
        <p:nvGraphicFramePr>
          <p:cNvPr id="431" name="Google Shape;431;p21"/>
          <p:cNvGraphicFramePr/>
          <p:nvPr>
            <p:extLst>
              <p:ext uri="{D42A27DB-BD31-4B8C-83A1-F6EECF244321}">
                <p14:modId xmlns:p14="http://schemas.microsoft.com/office/powerpoint/2010/main" val="4121757172"/>
              </p:ext>
            </p:extLst>
          </p:nvPr>
        </p:nvGraphicFramePr>
        <p:xfrm>
          <a:off x="7532798" y="1992903"/>
          <a:ext cx="1130756" cy="1204000"/>
        </p:xfrm>
        <a:graphic>
          <a:graphicData uri="http://schemas.openxmlformats.org/drawingml/2006/table">
            <a:tbl>
              <a:tblPr firstRow="1" bandRow="1">
                <a:noFill/>
                <a:tableStyleId>{57632D28-5687-4565-BCBA-DDF990CF3968}</a:tableStyleId>
              </a:tblPr>
              <a:tblGrid>
                <a:gridCol w="565378">
                  <a:extLst>
                    <a:ext uri="{9D8B030D-6E8A-4147-A177-3AD203B41FA5}">
                      <a16:colId xmlns:a16="http://schemas.microsoft.com/office/drawing/2014/main" xmlns="" val="20000"/>
                    </a:ext>
                  </a:extLst>
                </a:gridCol>
                <a:gridCol w="565378">
                  <a:extLst>
                    <a:ext uri="{9D8B030D-6E8A-4147-A177-3AD203B41FA5}">
                      <a16:colId xmlns:a16="http://schemas.microsoft.com/office/drawing/2014/main" xmlns="" val="20001"/>
                    </a:ext>
                  </a:extLst>
                </a:gridCol>
              </a:tblGrid>
              <a:tr h="188700">
                <a:tc>
                  <a:txBody>
                    <a:bodyPr/>
                    <a:lstStyle/>
                    <a:p>
                      <a:pPr marL="0" marR="0" lvl="0" indent="0" algn="ctr" rtl="0">
                        <a:spcBef>
                          <a:spcPts val="0"/>
                        </a:spcBef>
                        <a:spcAft>
                          <a:spcPts val="0"/>
                        </a:spcAft>
                        <a:buNone/>
                      </a:pPr>
                      <a:r>
                        <a:rPr lang="en-US" sz="1100" dirty="0"/>
                        <a:t>Drug A</a:t>
                      </a:r>
                      <a:endParaRPr sz="1100" dirty="0"/>
                    </a:p>
                  </a:txBody>
                  <a:tcPr marL="91450" marR="91450" marT="45725" marB="45725"/>
                </a:tc>
                <a:tc>
                  <a:txBody>
                    <a:bodyPr/>
                    <a:lstStyle/>
                    <a:p>
                      <a:pPr marL="0" marR="0" lvl="0" indent="0" algn="ctr" rtl="0">
                        <a:spcBef>
                          <a:spcPts val="0"/>
                        </a:spcBef>
                        <a:spcAft>
                          <a:spcPts val="0"/>
                        </a:spcAft>
                        <a:buNone/>
                      </a:pPr>
                      <a:r>
                        <a:rPr lang="en-US" sz="1100" dirty="0"/>
                        <a:t>Drug B</a:t>
                      </a:r>
                      <a:endParaRPr sz="1100" dirty="0"/>
                    </a:p>
                  </a:txBody>
                  <a:tcPr marL="91450" marR="91450" marT="45725" marB="45725"/>
                </a:tc>
                <a:extLst>
                  <a:ext uri="{0D108BD9-81ED-4DB2-BD59-A6C34878D82A}">
                    <a16:rowId xmlns:a16="http://schemas.microsoft.com/office/drawing/2014/main" xmlns="" val="10000"/>
                  </a:ext>
                </a:extLst>
              </a:tr>
              <a:tr h="188700">
                <a:tc>
                  <a:txBody>
                    <a:bodyPr/>
                    <a:lstStyle/>
                    <a:p>
                      <a:pPr marL="0" marR="0" lvl="0" indent="0" algn="l" rtl="0">
                        <a:spcBef>
                          <a:spcPts val="0"/>
                        </a:spcBef>
                        <a:spcAft>
                          <a:spcPts val="0"/>
                        </a:spcAft>
                        <a:buNone/>
                      </a:pPr>
                      <a:endParaRPr sz="1100"/>
                    </a:p>
                  </a:txBody>
                  <a:tcPr marL="91450" marR="91450" marT="45725" marB="45725">
                    <a:lnB w="12700" cap="flat" cmpd="sng">
                      <a:solidFill>
                        <a:srgbClr val="C00000"/>
                      </a:solidFill>
                      <a:prstDash val="solid"/>
                      <a:round/>
                      <a:headEnd type="none" w="sm" len="sm"/>
                      <a:tailEnd type="none" w="sm" len="sm"/>
                    </a:lnB>
                  </a:tcPr>
                </a:tc>
                <a:tc>
                  <a:txBody>
                    <a:bodyPr/>
                    <a:lstStyle/>
                    <a:p>
                      <a:pPr marL="0" marR="0" lvl="0" indent="0" algn="l" rtl="0">
                        <a:spcBef>
                          <a:spcPts val="0"/>
                        </a:spcBef>
                        <a:spcAft>
                          <a:spcPts val="0"/>
                        </a:spcAft>
                        <a:buNone/>
                      </a:pPr>
                      <a:endParaRPr sz="1100"/>
                    </a:p>
                  </a:txBody>
                  <a:tcPr marL="91450" marR="91450" marT="45725" marB="45725"/>
                </a:tc>
                <a:extLst>
                  <a:ext uri="{0D108BD9-81ED-4DB2-BD59-A6C34878D82A}">
                    <a16:rowId xmlns:a16="http://schemas.microsoft.com/office/drawing/2014/main" xmlns="" val="10001"/>
                  </a:ext>
                </a:extLst>
              </a:tr>
              <a:tr h="188700">
                <a:tc>
                  <a:txBody>
                    <a:bodyPr/>
                    <a:lstStyle/>
                    <a:p>
                      <a:pPr marL="0" marR="0" lvl="0" indent="0" algn="l" rtl="0">
                        <a:spcBef>
                          <a:spcPts val="0"/>
                        </a:spcBef>
                        <a:spcAft>
                          <a:spcPts val="0"/>
                        </a:spcAft>
                        <a:buNone/>
                      </a:pPr>
                      <a:r>
                        <a:rPr lang="en-US" sz="1100" b="1"/>
                        <a:t>0.5</a:t>
                      </a:r>
                      <a:endParaRPr/>
                    </a:p>
                  </a:txBody>
                  <a:tcPr marL="91450" marR="91450" marT="45725" marB="45725">
                    <a:lnL w="12700" cap="flat" cmpd="sng">
                      <a:solidFill>
                        <a:srgbClr val="C00000"/>
                      </a:solidFill>
                      <a:prstDash val="solid"/>
                      <a:round/>
                      <a:headEnd type="none" w="sm" len="sm"/>
                      <a:tailEnd type="none" w="sm" len="sm"/>
                    </a:lnL>
                    <a:lnR w="12700" cap="flat" cmpd="sng">
                      <a:solidFill>
                        <a:srgbClr val="C00000"/>
                      </a:solidFill>
                      <a:prstDash val="solid"/>
                      <a:round/>
                      <a:headEnd type="none" w="sm" len="sm"/>
                      <a:tailEnd type="none" w="sm" len="sm"/>
                    </a:lnR>
                    <a:lnT w="12700" cap="flat" cmpd="sng">
                      <a:solidFill>
                        <a:srgbClr val="C00000"/>
                      </a:solidFill>
                      <a:prstDash val="solid"/>
                      <a:round/>
                      <a:headEnd type="none" w="sm" len="sm"/>
                      <a:tailEnd type="none" w="sm" len="sm"/>
                    </a:lnT>
                    <a:lnB w="12700" cap="flat" cmpd="sng">
                      <a:solidFill>
                        <a:srgbClr val="C00000"/>
                      </a:solidFill>
                      <a:prstDash val="solid"/>
                      <a:round/>
                      <a:headEnd type="none" w="sm" len="sm"/>
                      <a:tailEnd type="none" w="sm" len="sm"/>
                    </a:lnB>
                  </a:tcPr>
                </a:tc>
                <a:tc>
                  <a:txBody>
                    <a:bodyPr/>
                    <a:lstStyle/>
                    <a:p>
                      <a:pPr marL="0" marR="0" lvl="0" indent="0" algn="l" rtl="0">
                        <a:spcBef>
                          <a:spcPts val="0"/>
                        </a:spcBef>
                        <a:spcAft>
                          <a:spcPts val="0"/>
                        </a:spcAft>
                        <a:buNone/>
                      </a:pPr>
                      <a:endParaRPr sz="1100"/>
                    </a:p>
                  </a:txBody>
                  <a:tcPr marL="91450" marR="91450" marT="45725" marB="45725">
                    <a:lnL w="12700" cap="flat" cmpd="sng">
                      <a:solidFill>
                        <a:srgbClr val="C00000"/>
                      </a:solidFill>
                      <a:prstDash val="solid"/>
                      <a:round/>
                      <a:headEnd type="none" w="sm" len="sm"/>
                      <a:tailEnd type="none" w="sm" len="sm"/>
                    </a:lnL>
                  </a:tcPr>
                </a:tc>
                <a:extLst>
                  <a:ext uri="{0D108BD9-81ED-4DB2-BD59-A6C34878D82A}">
                    <a16:rowId xmlns:a16="http://schemas.microsoft.com/office/drawing/2014/main" xmlns="" val="10002"/>
                  </a:ext>
                </a:extLst>
              </a:tr>
              <a:tr h="188700">
                <a:tc>
                  <a:txBody>
                    <a:bodyPr/>
                    <a:lstStyle/>
                    <a:p>
                      <a:pPr marL="0" marR="0" lvl="0" indent="0" algn="l" rtl="0">
                        <a:spcBef>
                          <a:spcPts val="0"/>
                        </a:spcBef>
                        <a:spcAft>
                          <a:spcPts val="0"/>
                        </a:spcAft>
                        <a:buNone/>
                      </a:pPr>
                      <a:endParaRPr sz="1100"/>
                    </a:p>
                  </a:txBody>
                  <a:tcPr marL="91450" marR="91450" marT="45725" marB="45725">
                    <a:lnT w="12700" cap="flat" cmpd="sng">
                      <a:solidFill>
                        <a:srgbClr val="C00000"/>
                      </a:solidFill>
                      <a:prstDash val="solid"/>
                      <a:round/>
                      <a:headEnd type="none" w="sm" len="sm"/>
                      <a:tailEnd type="none" w="sm" len="sm"/>
                    </a:lnT>
                  </a:tcPr>
                </a:tc>
                <a:tc>
                  <a:txBody>
                    <a:bodyPr/>
                    <a:lstStyle/>
                    <a:p>
                      <a:pPr marL="0" marR="0" lvl="0" indent="0" algn="l" rtl="0">
                        <a:spcBef>
                          <a:spcPts val="0"/>
                        </a:spcBef>
                        <a:spcAft>
                          <a:spcPts val="0"/>
                        </a:spcAft>
                        <a:buNone/>
                      </a:pPr>
                      <a:endParaRPr sz="1100" dirty="0"/>
                    </a:p>
                  </a:txBody>
                  <a:tcPr marL="91450" marR="91450" marT="45725" marB="45725"/>
                </a:tc>
                <a:extLst>
                  <a:ext uri="{0D108BD9-81ED-4DB2-BD59-A6C34878D82A}">
                    <a16:rowId xmlns:a16="http://schemas.microsoft.com/office/drawing/2014/main" xmlns="" val="10003"/>
                  </a:ext>
                </a:extLst>
              </a:tr>
            </a:tbl>
          </a:graphicData>
        </a:graphic>
      </p:graphicFrame>
      <p:sp>
        <p:nvSpPr>
          <p:cNvPr id="432" name="Google Shape;432;p21"/>
          <p:cNvSpPr txBox="1"/>
          <p:nvPr/>
        </p:nvSpPr>
        <p:spPr>
          <a:xfrm>
            <a:off x="7120369" y="1626722"/>
            <a:ext cx="203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Book" panose="020B0503020102020204" pitchFamily="34" charset="0"/>
                <a:ea typeface="Libre Franklin"/>
                <a:cs typeface="Libre Franklin"/>
                <a:sym typeface="Libre Franklin"/>
              </a:rPr>
              <a:t>Table 1 Publication</a:t>
            </a:r>
            <a:endParaRPr dirty="0">
              <a:latin typeface="Franklin Gothic Book" panose="020B0503020102020204" pitchFamily="34" charset="0"/>
            </a:endParaRPr>
          </a:p>
        </p:txBody>
      </p:sp>
      <p:sp>
        <p:nvSpPr>
          <p:cNvPr id="434" name="Google Shape;434;p21"/>
          <p:cNvSpPr txBox="1"/>
          <p:nvPr/>
        </p:nvSpPr>
        <p:spPr>
          <a:xfrm>
            <a:off x="9307379" y="1638259"/>
            <a:ext cx="20345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Book" panose="020B0503020102020204" pitchFamily="34" charset="0"/>
                <a:ea typeface="Libre Franklin"/>
                <a:cs typeface="Libre Franklin"/>
                <a:sym typeface="Libre Franklin"/>
              </a:rPr>
              <a:t>Table 1 Replication</a:t>
            </a:r>
            <a:endParaRPr>
              <a:latin typeface="Franklin Gothic Book" panose="020B0503020102020204" pitchFamily="34" charset="0"/>
            </a:endParaRPr>
          </a:p>
        </p:txBody>
      </p:sp>
      <p:sp>
        <p:nvSpPr>
          <p:cNvPr id="435" name="Google Shape;435;p21"/>
          <p:cNvSpPr txBox="1"/>
          <p:nvPr/>
        </p:nvSpPr>
        <p:spPr>
          <a:xfrm>
            <a:off x="8885856" y="2508907"/>
            <a:ext cx="4154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Franklin Gothic Book" panose="020B0503020102020204" pitchFamily="34" charset="0"/>
                <a:ea typeface="Libre Franklin"/>
                <a:cs typeface="Libre Franklin"/>
                <a:sym typeface="Libre Franklin"/>
              </a:rPr>
              <a:t> - </a:t>
            </a:r>
            <a:endParaRPr>
              <a:latin typeface="Franklin Gothic Book" panose="020B0503020102020204" pitchFamily="34" charset="0"/>
            </a:endParaRPr>
          </a:p>
        </p:txBody>
      </p:sp>
      <p:sp>
        <p:nvSpPr>
          <p:cNvPr id="22" name="Rectangle 21">
            <a:extLst>
              <a:ext uri="{FF2B5EF4-FFF2-40B4-BE49-F238E27FC236}">
                <a16:creationId xmlns:a16="http://schemas.microsoft.com/office/drawing/2014/main" xmlns="" id="{6FD864A0-DF62-43DB-B343-DE77F8008016}"/>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graphicFrame>
        <p:nvGraphicFramePr>
          <p:cNvPr id="23" name="Google Shape;431;p21">
            <a:extLst>
              <a:ext uri="{FF2B5EF4-FFF2-40B4-BE49-F238E27FC236}">
                <a16:creationId xmlns:a16="http://schemas.microsoft.com/office/drawing/2014/main" xmlns="" id="{D06BC236-B773-4139-B6A9-BAA95F825D22}"/>
              </a:ext>
            </a:extLst>
          </p:cNvPr>
          <p:cNvGraphicFramePr/>
          <p:nvPr>
            <p:extLst>
              <p:ext uri="{D42A27DB-BD31-4B8C-83A1-F6EECF244321}">
                <p14:modId xmlns:p14="http://schemas.microsoft.com/office/powerpoint/2010/main" val="983040898"/>
              </p:ext>
            </p:extLst>
          </p:nvPr>
        </p:nvGraphicFramePr>
        <p:xfrm>
          <a:off x="9674460" y="1992903"/>
          <a:ext cx="1130756" cy="1204000"/>
        </p:xfrm>
        <a:graphic>
          <a:graphicData uri="http://schemas.openxmlformats.org/drawingml/2006/table">
            <a:tbl>
              <a:tblPr firstRow="1" bandRow="1">
                <a:noFill/>
                <a:tableStyleId>{57632D28-5687-4565-BCBA-DDF990CF3968}</a:tableStyleId>
              </a:tblPr>
              <a:tblGrid>
                <a:gridCol w="565378">
                  <a:extLst>
                    <a:ext uri="{9D8B030D-6E8A-4147-A177-3AD203B41FA5}">
                      <a16:colId xmlns:a16="http://schemas.microsoft.com/office/drawing/2014/main" xmlns="" val="20000"/>
                    </a:ext>
                  </a:extLst>
                </a:gridCol>
                <a:gridCol w="565378">
                  <a:extLst>
                    <a:ext uri="{9D8B030D-6E8A-4147-A177-3AD203B41FA5}">
                      <a16:colId xmlns:a16="http://schemas.microsoft.com/office/drawing/2014/main" xmlns="" val="20001"/>
                    </a:ext>
                  </a:extLst>
                </a:gridCol>
              </a:tblGrid>
              <a:tr h="188700">
                <a:tc>
                  <a:txBody>
                    <a:bodyPr/>
                    <a:lstStyle/>
                    <a:p>
                      <a:pPr marL="0" marR="0" lvl="0" indent="0" algn="ctr" rtl="0">
                        <a:spcBef>
                          <a:spcPts val="0"/>
                        </a:spcBef>
                        <a:spcAft>
                          <a:spcPts val="0"/>
                        </a:spcAft>
                        <a:buNone/>
                      </a:pPr>
                      <a:r>
                        <a:rPr lang="en-US" sz="1100" dirty="0"/>
                        <a:t>Drug A</a:t>
                      </a:r>
                      <a:endParaRPr sz="1100" dirty="0"/>
                    </a:p>
                  </a:txBody>
                  <a:tcPr marL="91450" marR="91450" marT="45725" marB="45725"/>
                </a:tc>
                <a:tc>
                  <a:txBody>
                    <a:bodyPr/>
                    <a:lstStyle/>
                    <a:p>
                      <a:pPr marL="0" marR="0" lvl="0" indent="0" algn="ctr" rtl="0">
                        <a:spcBef>
                          <a:spcPts val="0"/>
                        </a:spcBef>
                        <a:spcAft>
                          <a:spcPts val="0"/>
                        </a:spcAft>
                        <a:buNone/>
                      </a:pPr>
                      <a:r>
                        <a:rPr lang="en-US" sz="1100" dirty="0"/>
                        <a:t>Drug B</a:t>
                      </a:r>
                      <a:endParaRPr sz="1100" dirty="0"/>
                    </a:p>
                  </a:txBody>
                  <a:tcPr marL="91450" marR="91450" marT="45725" marB="45725"/>
                </a:tc>
                <a:extLst>
                  <a:ext uri="{0D108BD9-81ED-4DB2-BD59-A6C34878D82A}">
                    <a16:rowId xmlns:a16="http://schemas.microsoft.com/office/drawing/2014/main" xmlns="" val="10000"/>
                  </a:ext>
                </a:extLst>
              </a:tr>
              <a:tr h="188700">
                <a:tc>
                  <a:txBody>
                    <a:bodyPr/>
                    <a:lstStyle/>
                    <a:p>
                      <a:pPr marL="0" marR="0" lvl="0" indent="0" algn="l" rtl="0">
                        <a:spcBef>
                          <a:spcPts val="0"/>
                        </a:spcBef>
                        <a:spcAft>
                          <a:spcPts val="0"/>
                        </a:spcAft>
                        <a:buNone/>
                      </a:pPr>
                      <a:endParaRPr sz="1100"/>
                    </a:p>
                  </a:txBody>
                  <a:tcPr marL="91450" marR="91450" marT="45725" marB="45725">
                    <a:lnB w="12700" cap="flat" cmpd="sng">
                      <a:solidFill>
                        <a:srgbClr val="C00000"/>
                      </a:solidFill>
                      <a:prstDash val="solid"/>
                      <a:round/>
                      <a:headEnd type="none" w="sm" len="sm"/>
                      <a:tailEnd type="none" w="sm" len="sm"/>
                    </a:lnB>
                  </a:tcPr>
                </a:tc>
                <a:tc>
                  <a:txBody>
                    <a:bodyPr/>
                    <a:lstStyle/>
                    <a:p>
                      <a:pPr marL="0" marR="0" lvl="0" indent="0" algn="l" rtl="0">
                        <a:spcBef>
                          <a:spcPts val="0"/>
                        </a:spcBef>
                        <a:spcAft>
                          <a:spcPts val="0"/>
                        </a:spcAft>
                        <a:buNone/>
                      </a:pPr>
                      <a:endParaRPr sz="1100"/>
                    </a:p>
                  </a:txBody>
                  <a:tcPr marL="91450" marR="91450" marT="45725" marB="45725"/>
                </a:tc>
                <a:extLst>
                  <a:ext uri="{0D108BD9-81ED-4DB2-BD59-A6C34878D82A}">
                    <a16:rowId xmlns:a16="http://schemas.microsoft.com/office/drawing/2014/main" xmlns="" val="10001"/>
                  </a:ext>
                </a:extLst>
              </a:tr>
              <a:tr h="188700">
                <a:tc>
                  <a:txBody>
                    <a:bodyPr/>
                    <a:lstStyle/>
                    <a:p>
                      <a:pPr marL="0" marR="0" lvl="0" indent="0" algn="l" rtl="0">
                        <a:spcBef>
                          <a:spcPts val="0"/>
                        </a:spcBef>
                        <a:spcAft>
                          <a:spcPts val="0"/>
                        </a:spcAft>
                        <a:buNone/>
                      </a:pPr>
                      <a:r>
                        <a:rPr lang="en-US" sz="1100" b="1" dirty="0"/>
                        <a:t>0.4</a:t>
                      </a:r>
                      <a:endParaRPr dirty="0"/>
                    </a:p>
                  </a:txBody>
                  <a:tcPr marL="91450" marR="91450" marT="45725" marB="45725">
                    <a:lnL w="12700" cap="flat" cmpd="sng">
                      <a:solidFill>
                        <a:srgbClr val="C00000"/>
                      </a:solidFill>
                      <a:prstDash val="solid"/>
                      <a:round/>
                      <a:headEnd type="none" w="sm" len="sm"/>
                      <a:tailEnd type="none" w="sm" len="sm"/>
                    </a:lnL>
                    <a:lnR w="12700" cap="flat" cmpd="sng">
                      <a:solidFill>
                        <a:srgbClr val="C00000"/>
                      </a:solidFill>
                      <a:prstDash val="solid"/>
                      <a:round/>
                      <a:headEnd type="none" w="sm" len="sm"/>
                      <a:tailEnd type="none" w="sm" len="sm"/>
                    </a:lnR>
                    <a:lnT w="12700" cap="flat" cmpd="sng">
                      <a:solidFill>
                        <a:srgbClr val="C00000"/>
                      </a:solidFill>
                      <a:prstDash val="solid"/>
                      <a:round/>
                      <a:headEnd type="none" w="sm" len="sm"/>
                      <a:tailEnd type="none" w="sm" len="sm"/>
                    </a:lnT>
                    <a:lnB w="12700" cap="flat" cmpd="sng">
                      <a:solidFill>
                        <a:srgbClr val="C00000"/>
                      </a:solidFill>
                      <a:prstDash val="solid"/>
                      <a:round/>
                      <a:headEnd type="none" w="sm" len="sm"/>
                      <a:tailEnd type="none" w="sm" len="sm"/>
                    </a:lnB>
                  </a:tcPr>
                </a:tc>
                <a:tc>
                  <a:txBody>
                    <a:bodyPr/>
                    <a:lstStyle/>
                    <a:p>
                      <a:pPr marL="0" marR="0" lvl="0" indent="0" algn="l" rtl="0">
                        <a:spcBef>
                          <a:spcPts val="0"/>
                        </a:spcBef>
                        <a:spcAft>
                          <a:spcPts val="0"/>
                        </a:spcAft>
                        <a:buNone/>
                      </a:pPr>
                      <a:endParaRPr sz="1100"/>
                    </a:p>
                  </a:txBody>
                  <a:tcPr marL="91450" marR="91450" marT="45725" marB="45725">
                    <a:lnL w="12700" cap="flat" cmpd="sng">
                      <a:solidFill>
                        <a:srgbClr val="C00000"/>
                      </a:solidFill>
                      <a:prstDash val="solid"/>
                      <a:round/>
                      <a:headEnd type="none" w="sm" len="sm"/>
                      <a:tailEnd type="none" w="sm" len="sm"/>
                    </a:lnL>
                  </a:tcPr>
                </a:tc>
                <a:extLst>
                  <a:ext uri="{0D108BD9-81ED-4DB2-BD59-A6C34878D82A}">
                    <a16:rowId xmlns:a16="http://schemas.microsoft.com/office/drawing/2014/main" xmlns="" val="10002"/>
                  </a:ext>
                </a:extLst>
              </a:tr>
              <a:tr h="188700">
                <a:tc>
                  <a:txBody>
                    <a:bodyPr/>
                    <a:lstStyle/>
                    <a:p>
                      <a:pPr marL="0" marR="0" lvl="0" indent="0" algn="l" rtl="0">
                        <a:spcBef>
                          <a:spcPts val="0"/>
                        </a:spcBef>
                        <a:spcAft>
                          <a:spcPts val="0"/>
                        </a:spcAft>
                        <a:buNone/>
                      </a:pPr>
                      <a:endParaRPr sz="1100"/>
                    </a:p>
                  </a:txBody>
                  <a:tcPr marL="91450" marR="91450" marT="45725" marB="45725">
                    <a:lnT w="12700" cap="flat" cmpd="sng">
                      <a:solidFill>
                        <a:srgbClr val="C00000"/>
                      </a:solidFill>
                      <a:prstDash val="solid"/>
                      <a:round/>
                      <a:headEnd type="none" w="sm" len="sm"/>
                      <a:tailEnd type="none" w="sm" len="sm"/>
                    </a:lnT>
                  </a:tcPr>
                </a:tc>
                <a:tc>
                  <a:txBody>
                    <a:bodyPr/>
                    <a:lstStyle/>
                    <a:p>
                      <a:pPr marL="0" marR="0" lvl="0" indent="0" algn="l" rtl="0">
                        <a:spcBef>
                          <a:spcPts val="0"/>
                        </a:spcBef>
                        <a:spcAft>
                          <a:spcPts val="0"/>
                        </a:spcAft>
                        <a:buNone/>
                      </a:pPr>
                      <a:endParaRPr sz="1100" dirty="0"/>
                    </a:p>
                  </a:txBody>
                  <a:tcPr marL="91450" marR="91450" marT="45725" marB="45725"/>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2"/>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Replication Metrics: Effect Size and Confidence Limits</a:t>
            </a:r>
            <a:br>
              <a:rPr lang="en-US" sz="3200" b="1" u="sng">
                <a:solidFill>
                  <a:srgbClr val="002060"/>
                </a:solidFill>
              </a:rPr>
            </a:br>
            <a:endParaRPr sz="3200" b="1" u="sng">
              <a:solidFill>
                <a:srgbClr val="002060"/>
              </a:solidFill>
            </a:endParaRPr>
          </a:p>
        </p:txBody>
      </p:sp>
      <p:sp>
        <p:nvSpPr>
          <p:cNvPr id="441" name="Google Shape;441;p22"/>
          <p:cNvSpPr txBox="1">
            <a:spLocks noGrp="1"/>
          </p:cNvSpPr>
          <p:nvPr>
            <p:ph type="body" idx="1"/>
          </p:nvPr>
        </p:nvSpPr>
        <p:spPr>
          <a:xfrm>
            <a:off x="1009650" y="1363114"/>
            <a:ext cx="11182349" cy="49011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b="1" dirty="0"/>
              <a:t>Primary Measures of Interest</a:t>
            </a:r>
            <a:endParaRPr dirty="0"/>
          </a:p>
          <a:p>
            <a:pPr marL="457200" lvl="0" indent="-457200" algn="l" rtl="0">
              <a:spcBef>
                <a:spcPts val="900"/>
              </a:spcBef>
              <a:spcAft>
                <a:spcPts val="0"/>
              </a:spcAft>
              <a:buSzPts val="2400"/>
              <a:buFont typeface="Libre Franklin Medium"/>
              <a:buAutoNum type="arabicPeriod"/>
            </a:pPr>
            <a:r>
              <a:rPr lang="en-US" dirty="0"/>
              <a:t>Difference in log effect size</a:t>
            </a:r>
            <a:endParaRPr dirty="0"/>
          </a:p>
          <a:p>
            <a:pPr marL="457200" lvl="0" indent="-457200" algn="l" rtl="0">
              <a:spcBef>
                <a:spcPts val="900"/>
              </a:spcBef>
              <a:spcAft>
                <a:spcPts val="0"/>
              </a:spcAft>
              <a:buSzPts val="2400"/>
              <a:buFont typeface="Libre Franklin Medium"/>
              <a:buAutoNum type="arabicPeriod"/>
            </a:pPr>
            <a:r>
              <a:rPr lang="en-US" dirty="0"/>
              <a:t>“Calibration” of replication versus original publication with correlation coefficient</a:t>
            </a:r>
            <a:endParaRPr dirty="0"/>
          </a:p>
          <a:p>
            <a:pPr marL="0" lvl="0" indent="0" algn="l" rtl="0">
              <a:spcBef>
                <a:spcPts val="900"/>
              </a:spcBef>
              <a:spcAft>
                <a:spcPts val="0"/>
              </a:spcAft>
              <a:buSzPts val="2400"/>
              <a:buNone/>
            </a:pPr>
            <a:endParaRPr dirty="0"/>
          </a:p>
          <a:p>
            <a:pPr marL="0" lvl="0" indent="0" algn="l" rtl="0">
              <a:spcBef>
                <a:spcPts val="900"/>
              </a:spcBef>
              <a:spcAft>
                <a:spcPts val="0"/>
              </a:spcAft>
              <a:buSzPts val="2400"/>
              <a:buNone/>
            </a:pPr>
            <a:r>
              <a:rPr lang="en-US" b="1" dirty="0"/>
              <a:t>Other Descriptive Measures</a:t>
            </a:r>
            <a:endParaRPr dirty="0"/>
          </a:p>
          <a:p>
            <a:pPr marL="457200" lvl="0" indent="-457200" algn="l" rtl="0">
              <a:spcBef>
                <a:spcPts val="900"/>
              </a:spcBef>
              <a:spcAft>
                <a:spcPts val="0"/>
              </a:spcAft>
              <a:buSzPts val="2400"/>
              <a:buFont typeface="Libre Franklin Medium"/>
              <a:buAutoNum type="arabicPeriod"/>
            </a:pPr>
            <a:r>
              <a:rPr lang="en-US" dirty="0"/>
              <a:t>Binary measure of agreement </a:t>
            </a:r>
            <a:endParaRPr dirty="0"/>
          </a:p>
          <a:p>
            <a:pPr marL="678656" lvl="2" indent="-342900" algn="l" rtl="0">
              <a:spcBef>
                <a:spcPts val="900"/>
              </a:spcBef>
              <a:spcAft>
                <a:spcPts val="0"/>
              </a:spcAft>
              <a:buSzPts val="2000"/>
              <a:buChar char="•"/>
            </a:pPr>
            <a:r>
              <a:rPr lang="en-US" sz="2000" dirty="0"/>
              <a:t>Estimate on same side of null, p-value same side of 0.05</a:t>
            </a:r>
            <a:endParaRPr dirty="0"/>
          </a:p>
          <a:p>
            <a:pPr marL="457200" lvl="0" indent="-457200" algn="l" rtl="0">
              <a:spcBef>
                <a:spcPts val="900"/>
              </a:spcBef>
              <a:spcAft>
                <a:spcPts val="0"/>
              </a:spcAft>
              <a:buSzPts val="2400"/>
              <a:buFont typeface="Libre Franklin Medium"/>
              <a:buAutoNum type="arabicPeriod"/>
            </a:pPr>
            <a:r>
              <a:rPr lang="en-US" dirty="0"/>
              <a:t>Confidence interval (CI) overlap</a:t>
            </a:r>
            <a:endParaRPr dirty="0"/>
          </a:p>
          <a:p>
            <a:pPr marL="457200" lvl="0" indent="-304800" algn="l" rtl="0">
              <a:spcBef>
                <a:spcPts val="900"/>
              </a:spcBef>
              <a:spcAft>
                <a:spcPts val="0"/>
              </a:spcAft>
              <a:buSzPts val="2400"/>
              <a:buFont typeface="Libre Franklin Medium"/>
              <a:buNone/>
            </a:pPr>
            <a:endParaRPr dirty="0"/>
          </a:p>
        </p:txBody>
      </p:sp>
      <p:sp>
        <p:nvSpPr>
          <p:cNvPr id="442" name="Google Shape;442;p22"/>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rPr>
              <a:t>26</a:t>
            </a:fld>
            <a:endParaRPr>
              <a:solidFill>
                <a:srgbClr val="888888"/>
              </a:solidFill>
            </a:endParaRPr>
          </a:p>
        </p:txBody>
      </p:sp>
      <p:sp>
        <p:nvSpPr>
          <p:cNvPr id="5" name="Rectangle 4">
            <a:extLst>
              <a:ext uri="{FF2B5EF4-FFF2-40B4-BE49-F238E27FC236}">
                <a16:creationId xmlns:a16="http://schemas.microsoft.com/office/drawing/2014/main" xmlns="" id="{77D63538-9AC5-4C7F-B0A3-8AF2A03E9B07}"/>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3"/>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Primary Replication Metrics: </a:t>
            </a:r>
            <a:r>
              <a:rPr lang="en-US" sz="2880" b="1" u="sng">
                <a:solidFill>
                  <a:srgbClr val="002060"/>
                </a:solidFill>
              </a:rPr>
              <a:t/>
            </a:r>
            <a:br>
              <a:rPr lang="en-US" sz="2880" b="1" u="sng">
                <a:solidFill>
                  <a:srgbClr val="002060"/>
                </a:solidFill>
              </a:rPr>
            </a:br>
            <a:r>
              <a:rPr lang="en-US" sz="2880" b="1" u="sng">
                <a:solidFill>
                  <a:srgbClr val="002060"/>
                </a:solidFill>
              </a:rPr>
              <a:t>Effect Size and Confidence Limits</a:t>
            </a:r>
            <a:br>
              <a:rPr lang="en-US" sz="2880" b="1" u="sng">
                <a:solidFill>
                  <a:srgbClr val="002060"/>
                </a:solidFill>
              </a:rPr>
            </a:br>
            <a:endParaRPr sz="2880" b="1" u="sng">
              <a:solidFill>
                <a:srgbClr val="002060"/>
              </a:solidFill>
            </a:endParaRPr>
          </a:p>
        </p:txBody>
      </p:sp>
      <p:sp>
        <p:nvSpPr>
          <p:cNvPr id="449" name="Google Shape;449;p23"/>
          <p:cNvSpPr txBox="1">
            <a:spLocks noGrp="1"/>
          </p:cNvSpPr>
          <p:nvPr>
            <p:ph type="body" idx="1"/>
          </p:nvPr>
        </p:nvSpPr>
        <p:spPr>
          <a:xfrm>
            <a:off x="1009650" y="2248500"/>
            <a:ext cx="5218623" cy="4676561"/>
          </a:xfrm>
          <a:prstGeom prst="rect">
            <a:avLst/>
          </a:prstGeom>
          <a:noFill/>
          <a:ln>
            <a:noFill/>
          </a:ln>
        </p:spPr>
        <p:txBody>
          <a:bodyPr spcFirstLastPara="1" wrap="square" lIns="91425" tIns="45700" rIns="91425" bIns="45700" anchor="t" anchorCtr="0">
            <a:noAutofit/>
          </a:bodyPr>
          <a:lstStyle/>
          <a:p>
            <a:pPr marL="134541" lvl="0" indent="-137160" algn="l" rtl="0">
              <a:spcBef>
                <a:spcPts val="0"/>
              </a:spcBef>
              <a:spcAft>
                <a:spcPts val="0"/>
              </a:spcAft>
              <a:buClr>
                <a:schemeClr val="dk1"/>
              </a:buClr>
              <a:buSzPts val="2160"/>
              <a:buFont typeface="Arial"/>
              <a:buChar char="•"/>
            </a:pPr>
            <a:r>
              <a:rPr lang="en-US" sz="2160" dirty="0">
                <a:latin typeface="Franklin Gothic Book" panose="020B0503020102020204" pitchFamily="34" charset="0"/>
              </a:rPr>
              <a:t>Mean difference: </a:t>
            </a:r>
            <a:r>
              <a:rPr lang="en-US" sz="2160" b="1" dirty="0">
                <a:solidFill>
                  <a:srgbClr val="002060"/>
                </a:solidFill>
                <a:latin typeface="Franklin Gothic Book" panose="020B0503020102020204" pitchFamily="34" charset="0"/>
              </a:rPr>
              <a:t>0.05 </a:t>
            </a:r>
            <a:endParaRPr dirty="0">
              <a:latin typeface="Franklin Gothic Book" panose="020B0503020102020204" pitchFamily="34" charset="0"/>
            </a:endParaRPr>
          </a:p>
          <a:p>
            <a:pPr marL="335756" lvl="1" indent="-201216" algn="l" rtl="0">
              <a:spcBef>
                <a:spcPts val="900"/>
              </a:spcBef>
              <a:spcAft>
                <a:spcPts val="0"/>
              </a:spcAft>
              <a:buClr>
                <a:schemeClr val="dk1"/>
              </a:buClr>
              <a:buSzPts val="1679"/>
              <a:buChar char="•"/>
            </a:pPr>
            <a:r>
              <a:rPr lang="en-US" sz="1679" dirty="0">
                <a:latin typeface="Franklin Gothic Book" panose="020B0503020102020204" pitchFamily="34" charset="0"/>
              </a:rPr>
              <a:t>Relative effect size range [50%, 349%]</a:t>
            </a:r>
            <a:endParaRPr dirty="0">
              <a:latin typeface="Franklin Gothic Book" panose="020B0503020102020204" pitchFamily="34" charset="0"/>
            </a:endParaRPr>
          </a:p>
          <a:p>
            <a:pPr marL="457209" lvl="0" indent="-342909" algn="l" rtl="0">
              <a:spcBef>
                <a:spcPts val="900"/>
              </a:spcBef>
              <a:spcAft>
                <a:spcPts val="0"/>
              </a:spcAft>
              <a:buClr>
                <a:schemeClr val="dk1"/>
              </a:buClr>
              <a:buSzPts val="1800"/>
              <a:buFont typeface="Libre Franklin Medium"/>
              <a:buNone/>
            </a:pPr>
            <a:endParaRPr dirty="0">
              <a:latin typeface="Franklin Gothic Book" panose="020B0503020102020204" pitchFamily="34" charset="0"/>
            </a:endParaRPr>
          </a:p>
        </p:txBody>
      </p:sp>
      <p:sp>
        <p:nvSpPr>
          <p:cNvPr id="450" name="Google Shape;450;p23"/>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latin typeface="Franklin Gothic Book" panose="020B0503020102020204" pitchFamily="34" charset="0"/>
              </a:rPr>
              <a:t>27</a:t>
            </a:fld>
            <a:endParaRPr>
              <a:solidFill>
                <a:srgbClr val="888888"/>
              </a:solidFill>
              <a:latin typeface="Franklin Gothic Book" panose="020B0503020102020204" pitchFamily="34" charset="0"/>
            </a:endParaRPr>
          </a:p>
        </p:txBody>
      </p:sp>
      <p:sp>
        <p:nvSpPr>
          <p:cNvPr id="451" name="Google Shape;451;p23"/>
          <p:cNvSpPr txBox="1">
            <a:spLocks noGrp="1"/>
          </p:cNvSpPr>
          <p:nvPr>
            <p:ph type="body" idx="2"/>
          </p:nvPr>
        </p:nvSpPr>
        <p:spPr>
          <a:xfrm>
            <a:off x="6521571" y="2248498"/>
            <a:ext cx="5215450" cy="4676561"/>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800"/>
              <a:buFont typeface="Arial"/>
              <a:buChar char="•"/>
            </a:pPr>
            <a:r>
              <a:rPr lang="en-US"/>
              <a:t>Correlation coefficient = 0.74</a:t>
            </a:r>
            <a:endParaRPr/>
          </a:p>
        </p:txBody>
      </p:sp>
      <p:pic>
        <p:nvPicPr>
          <p:cNvPr id="452" name="Google Shape;452;p23"/>
          <p:cNvPicPr preferRelativeResize="0"/>
          <p:nvPr/>
        </p:nvPicPr>
        <p:blipFill rotWithShape="1">
          <a:blip r:embed="rId3">
            <a:alphaModFix/>
          </a:blip>
          <a:srcRect/>
          <a:stretch/>
        </p:blipFill>
        <p:spPr>
          <a:xfrm>
            <a:off x="1411795" y="3503907"/>
            <a:ext cx="3862760" cy="2838544"/>
          </a:xfrm>
          <a:prstGeom prst="rect">
            <a:avLst/>
          </a:prstGeom>
          <a:noFill/>
          <a:ln>
            <a:noFill/>
          </a:ln>
        </p:spPr>
      </p:pic>
      <p:sp>
        <p:nvSpPr>
          <p:cNvPr id="453" name="Google Shape;453;p23"/>
          <p:cNvSpPr txBox="1"/>
          <p:nvPr/>
        </p:nvSpPr>
        <p:spPr>
          <a:xfrm>
            <a:off x="1009651" y="1198127"/>
            <a:ext cx="3708579"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Franklin Gothic Book" panose="020B0503020102020204" pitchFamily="34" charset="0"/>
                <a:ea typeface="Libre Franklin"/>
                <a:cs typeface="Libre Franklin"/>
                <a:sym typeface="Libre Franklin"/>
              </a:rPr>
              <a:t>Difference in log effect size</a:t>
            </a:r>
            <a:endParaRPr dirty="0">
              <a:latin typeface="Franklin Gothic Book" panose="020B0503020102020204" pitchFamily="34" charset="0"/>
            </a:endParaRPr>
          </a:p>
          <a:p>
            <a:pPr marL="0" marR="0" lvl="0" indent="0" algn="l" rtl="0">
              <a:spcBef>
                <a:spcPts val="0"/>
              </a:spcBef>
              <a:spcAft>
                <a:spcPts val="0"/>
              </a:spcAft>
              <a:buNone/>
            </a:pPr>
            <a:r>
              <a:rPr lang="en-US" sz="1920" b="1" dirty="0">
                <a:solidFill>
                  <a:srgbClr val="C00000"/>
                </a:solidFill>
                <a:latin typeface="Franklin Gothic Book" panose="020B0503020102020204" pitchFamily="34" charset="0"/>
                <a:ea typeface="Libre Franklin"/>
                <a:cs typeface="Libre Franklin"/>
                <a:sym typeface="Libre Franklin"/>
              </a:rPr>
              <a:t>(publication – replication)</a:t>
            </a:r>
            <a:endParaRPr dirty="0">
              <a:latin typeface="Franklin Gothic Book" panose="020B0503020102020204" pitchFamily="34" charset="0"/>
            </a:endParaRPr>
          </a:p>
        </p:txBody>
      </p:sp>
      <p:sp>
        <p:nvSpPr>
          <p:cNvPr id="454" name="Google Shape;454;p23"/>
          <p:cNvSpPr txBox="1"/>
          <p:nvPr/>
        </p:nvSpPr>
        <p:spPr>
          <a:xfrm>
            <a:off x="6373335" y="1210303"/>
            <a:ext cx="4340804"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Franklin Gothic Book" panose="020B0503020102020204" pitchFamily="34" charset="0"/>
                <a:ea typeface="Libre Franklin"/>
                <a:cs typeface="Libre Franklin"/>
                <a:sym typeface="Libre Franklin"/>
              </a:rPr>
              <a:t>Correlation between effect sizes</a:t>
            </a:r>
            <a:endParaRPr>
              <a:latin typeface="Franklin Gothic Book" panose="020B0503020102020204" pitchFamily="34" charset="0"/>
            </a:endParaRPr>
          </a:p>
          <a:p>
            <a:pPr marL="0" marR="0" lvl="0" indent="0" algn="l" rtl="0">
              <a:spcBef>
                <a:spcPts val="0"/>
              </a:spcBef>
              <a:spcAft>
                <a:spcPts val="0"/>
              </a:spcAft>
              <a:buNone/>
            </a:pPr>
            <a:r>
              <a:rPr lang="en-US" sz="1920" b="1">
                <a:solidFill>
                  <a:schemeClr val="dk1"/>
                </a:solidFill>
                <a:latin typeface="Franklin Gothic Book" panose="020B0503020102020204" pitchFamily="34" charset="0"/>
                <a:ea typeface="Libre Franklin"/>
                <a:cs typeface="Libre Franklin"/>
                <a:sym typeface="Libre Franklin"/>
              </a:rPr>
              <a:t>(publication vs replication)</a:t>
            </a:r>
            <a:endParaRPr>
              <a:latin typeface="Franklin Gothic Book" panose="020B0503020102020204" pitchFamily="34" charset="0"/>
            </a:endParaRPr>
          </a:p>
        </p:txBody>
      </p:sp>
      <p:pic>
        <p:nvPicPr>
          <p:cNvPr id="455" name="Google Shape;455;p23"/>
          <p:cNvPicPr preferRelativeResize="0"/>
          <p:nvPr/>
        </p:nvPicPr>
        <p:blipFill rotWithShape="1">
          <a:blip r:embed="rId4">
            <a:alphaModFix/>
          </a:blip>
          <a:srcRect b="7955"/>
          <a:stretch/>
        </p:blipFill>
        <p:spPr>
          <a:xfrm>
            <a:off x="6451876" y="2967997"/>
            <a:ext cx="4168027" cy="3366655"/>
          </a:xfrm>
          <a:prstGeom prst="rect">
            <a:avLst/>
          </a:prstGeom>
          <a:noFill/>
          <a:ln>
            <a:noFill/>
          </a:ln>
        </p:spPr>
      </p:pic>
      <p:sp>
        <p:nvSpPr>
          <p:cNvPr id="456" name="Google Shape;456;p23"/>
          <p:cNvSpPr txBox="1"/>
          <p:nvPr/>
        </p:nvSpPr>
        <p:spPr>
          <a:xfrm>
            <a:off x="8316323" y="6183673"/>
            <a:ext cx="139065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Replication</a:t>
            </a:r>
            <a:endParaRPr>
              <a:latin typeface="Franklin Gothic Book" panose="020B0503020102020204" pitchFamily="34" charset="0"/>
            </a:endParaRPr>
          </a:p>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a:t>
            </a:r>
            <a:endParaRPr>
              <a:latin typeface="Franklin Gothic Book" panose="020B0503020102020204" pitchFamily="34" charset="0"/>
            </a:endParaRPr>
          </a:p>
        </p:txBody>
      </p:sp>
      <p:sp>
        <p:nvSpPr>
          <p:cNvPr id="457" name="Google Shape;457;p23"/>
          <p:cNvSpPr txBox="1"/>
          <p:nvPr/>
        </p:nvSpPr>
        <p:spPr>
          <a:xfrm rot="-5400000">
            <a:off x="5823110" y="4271303"/>
            <a:ext cx="1416131" cy="3231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Publication</a:t>
            </a:r>
            <a:endParaRPr>
              <a:latin typeface="Franklin Gothic Book" panose="020B0503020102020204" pitchFamily="34" charset="0"/>
            </a:endParaRPr>
          </a:p>
        </p:txBody>
      </p:sp>
      <p:sp>
        <p:nvSpPr>
          <p:cNvPr id="458" name="Google Shape;458;p23"/>
          <p:cNvSpPr txBox="1"/>
          <p:nvPr/>
        </p:nvSpPr>
        <p:spPr>
          <a:xfrm>
            <a:off x="9951922" y="164294"/>
            <a:ext cx="2137829"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
        <p:nvSpPr>
          <p:cNvPr id="460" name="Google Shape;460;p23"/>
          <p:cNvSpPr/>
          <p:nvPr/>
        </p:nvSpPr>
        <p:spPr>
          <a:xfrm>
            <a:off x="6095999" y="1345064"/>
            <a:ext cx="5864417" cy="5145887"/>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24"/>
          <p:cNvPicPr preferRelativeResize="0"/>
          <p:nvPr/>
        </p:nvPicPr>
        <p:blipFill rotWithShape="1">
          <a:blip r:embed="rId3">
            <a:alphaModFix/>
          </a:blip>
          <a:srcRect/>
          <a:stretch/>
        </p:blipFill>
        <p:spPr>
          <a:xfrm>
            <a:off x="1411795" y="3503907"/>
            <a:ext cx="3862760" cy="2838544"/>
          </a:xfrm>
          <a:prstGeom prst="rect">
            <a:avLst/>
          </a:prstGeom>
          <a:noFill/>
          <a:ln>
            <a:noFill/>
          </a:ln>
        </p:spPr>
      </p:pic>
      <p:pic>
        <p:nvPicPr>
          <p:cNvPr id="467" name="Google Shape;467;p24"/>
          <p:cNvPicPr preferRelativeResize="0"/>
          <p:nvPr/>
        </p:nvPicPr>
        <p:blipFill rotWithShape="1">
          <a:blip r:embed="rId4">
            <a:alphaModFix/>
          </a:blip>
          <a:srcRect b="7955"/>
          <a:stretch/>
        </p:blipFill>
        <p:spPr>
          <a:xfrm>
            <a:off x="6451876" y="2967997"/>
            <a:ext cx="4168027" cy="3366655"/>
          </a:xfrm>
          <a:prstGeom prst="rect">
            <a:avLst/>
          </a:prstGeom>
          <a:noFill/>
          <a:ln>
            <a:noFill/>
          </a:ln>
        </p:spPr>
      </p:pic>
      <p:sp>
        <p:nvSpPr>
          <p:cNvPr id="468" name="Google Shape;468;p24"/>
          <p:cNvSpPr txBox="1"/>
          <p:nvPr/>
        </p:nvSpPr>
        <p:spPr>
          <a:xfrm>
            <a:off x="8316323" y="6183673"/>
            <a:ext cx="139065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Replication</a:t>
            </a:r>
            <a:endParaRPr>
              <a:latin typeface="Franklin Gothic Book" panose="020B0503020102020204" pitchFamily="34" charset="0"/>
            </a:endParaRPr>
          </a:p>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a:t>
            </a:r>
            <a:endParaRPr>
              <a:latin typeface="Franklin Gothic Book" panose="020B0503020102020204" pitchFamily="34" charset="0"/>
            </a:endParaRPr>
          </a:p>
        </p:txBody>
      </p:sp>
      <p:sp>
        <p:nvSpPr>
          <p:cNvPr id="469" name="Google Shape;469;p24"/>
          <p:cNvSpPr txBox="1"/>
          <p:nvPr/>
        </p:nvSpPr>
        <p:spPr>
          <a:xfrm rot="-5400000">
            <a:off x="5823110" y="4271303"/>
            <a:ext cx="1416131" cy="3231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Publication</a:t>
            </a:r>
            <a:endParaRPr>
              <a:latin typeface="Franklin Gothic Book" panose="020B0503020102020204" pitchFamily="34" charset="0"/>
            </a:endParaRPr>
          </a:p>
        </p:txBody>
      </p:sp>
      <p:sp>
        <p:nvSpPr>
          <p:cNvPr id="470" name="Google Shape;470;p24"/>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Primary Replication Metrics: </a:t>
            </a:r>
            <a:r>
              <a:rPr lang="en-US" sz="2880" b="1" u="sng">
                <a:solidFill>
                  <a:srgbClr val="002060"/>
                </a:solidFill>
              </a:rPr>
              <a:t/>
            </a:r>
            <a:br>
              <a:rPr lang="en-US" sz="2880" b="1" u="sng">
                <a:solidFill>
                  <a:srgbClr val="002060"/>
                </a:solidFill>
              </a:rPr>
            </a:br>
            <a:r>
              <a:rPr lang="en-US" sz="2880" b="1" u="sng">
                <a:solidFill>
                  <a:srgbClr val="002060"/>
                </a:solidFill>
              </a:rPr>
              <a:t>Effect Size and Confidence Limits</a:t>
            </a:r>
            <a:br>
              <a:rPr lang="en-US" sz="2880" b="1" u="sng">
                <a:solidFill>
                  <a:srgbClr val="002060"/>
                </a:solidFill>
              </a:rPr>
            </a:br>
            <a:endParaRPr sz="2880" b="1" u="sng">
              <a:solidFill>
                <a:srgbClr val="002060"/>
              </a:solidFill>
            </a:endParaRPr>
          </a:p>
        </p:txBody>
      </p:sp>
      <p:sp>
        <p:nvSpPr>
          <p:cNvPr id="471" name="Google Shape;471;p24"/>
          <p:cNvSpPr txBox="1">
            <a:spLocks noGrp="1"/>
          </p:cNvSpPr>
          <p:nvPr>
            <p:ph type="body" idx="1"/>
          </p:nvPr>
        </p:nvSpPr>
        <p:spPr>
          <a:xfrm>
            <a:off x="1009650" y="2248500"/>
            <a:ext cx="5218623" cy="4676561"/>
          </a:xfrm>
          <a:prstGeom prst="rect">
            <a:avLst/>
          </a:prstGeom>
          <a:noFill/>
          <a:ln>
            <a:noFill/>
          </a:ln>
        </p:spPr>
        <p:txBody>
          <a:bodyPr spcFirstLastPara="1" wrap="square" lIns="91425" tIns="45700" rIns="91425" bIns="45700" anchor="t" anchorCtr="0">
            <a:noAutofit/>
          </a:bodyPr>
          <a:lstStyle/>
          <a:p>
            <a:pPr marL="134541" lvl="0" indent="-137160" algn="l" rtl="0">
              <a:spcBef>
                <a:spcPts val="0"/>
              </a:spcBef>
              <a:spcAft>
                <a:spcPts val="0"/>
              </a:spcAft>
              <a:buClr>
                <a:schemeClr val="dk1"/>
              </a:buClr>
              <a:buSzPts val="2160"/>
              <a:buFont typeface="Arial"/>
              <a:buChar char="•"/>
            </a:pPr>
            <a:r>
              <a:rPr lang="en-US" sz="2160" dirty="0">
                <a:latin typeface="Franklin Gothic Book" panose="020B0503020102020204" pitchFamily="34" charset="0"/>
              </a:rPr>
              <a:t>Mean difference: </a:t>
            </a:r>
            <a:r>
              <a:rPr lang="en-US" sz="2160" b="1" dirty="0">
                <a:solidFill>
                  <a:srgbClr val="002060"/>
                </a:solidFill>
                <a:latin typeface="Franklin Gothic Book" panose="020B0503020102020204" pitchFamily="34" charset="0"/>
              </a:rPr>
              <a:t>0.05 </a:t>
            </a:r>
            <a:endParaRPr dirty="0">
              <a:latin typeface="Franklin Gothic Book" panose="020B0503020102020204" pitchFamily="34" charset="0"/>
            </a:endParaRPr>
          </a:p>
          <a:p>
            <a:pPr marL="335756" lvl="1" indent="-201216" algn="l" rtl="0">
              <a:spcBef>
                <a:spcPts val="900"/>
              </a:spcBef>
              <a:spcAft>
                <a:spcPts val="0"/>
              </a:spcAft>
              <a:buClr>
                <a:schemeClr val="dk1"/>
              </a:buClr>
              <a:buSzPts val="1679"/>
              <a:buChar char="•"/>
            </a:pPr>
            <a:r>
              <a:rPr lang="en-US" sz="1679" dirty="0">
                <a:latin typeface="Franklin Gothic Book" panose="020B0503020102020204" pitchFamily="34" charset="0"/>
              </a:rPr>
              <a:t>Relative effect size range [50%, 349%]</a:t>
            </a:r>
            <a:endParaRPr dirty="0">
              <a:latin typeface="Franklin Gothic Book" panose="020B0503020102020204" pitchFamily="34" charset="0"/>
            </a:endParaRPr>
          </a:p>
          <a:p>
            <a:pPr marL="457209" lvl="0" indent="-342909" algn="l" rtl="0">
              <a:spcBef>
                <a:spcPts val="900"/>
              </a:spcBef>
              <a:spcAft>
                <a:spcPts val="0"/>
              </a:spcAft>
              <a:buClr>
                <a:schemeClr val="dk1"/>
              </a:buClr>
              <a:buSzPts val="1800"/>
              <a:buFont typeface="Libre Franklin Medium"/>
              <a:buNone/>
            </a:pPr>
            <a:endParaRPr dirty="0">
              <a:latin typeface="Franklin Gothic Book" panose="020B0503020102020204" pitchFamily="34" charset="0"/>
            </a:endParaRPr>
          </a:p>
        </p:txBody>
      </p:sp>
      <p:sp>
        <p:nvSpPr>
          <p:cNvPr id="472" name="Google Shape;472;p24"/>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latin typeface="Franklin Gothic Book" panose="020B0503020102020204" pitchFamily="34" charset="0"/>
              </a:rPr>
              <a:t>28</a:t>
            </a:fld>
            <a:endParaRPr>
              <a:solidFill>
                <a:srgbClr val="888888"/>
              </a:solidFill>
              <a:latin typeface="Franklin Gothic Book" panose="020B0503020102020204" pitchFamily="34" charset="0"/>
            </a:endParaRPr>
          </a:p>
        </p:txBody>
      </p:sp>
      <p:sp>
        <p:nvSpPr>
          <p:cNvPr id="473" name="Google Shape;473;p24"/>
          <p:cNvSpPr txBox="1">
            <a:spLocks noGrp="1"/>
          </p:cNvSpPr>
          <p:nvPr>
            <p:ph type="body" idx="2"/>
          </p:nvPr>
        </p:nvSpPr>
        <p:spPr>
          <a:xfrm>
            <a:off x="6521571" y="2248498"/>
            <a:ext cx="5215450" cy="4676561"/>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800"/>
              <a:buFont typeface="Arial"/>
              <a:buChar char="•"/>
            </a:pPr>
            <a:r>
              <a:rPr lang="en-US" dirty="0">
                <a:latin typeface="Franklin Gothic Book" panose="020B0503020102020204" pitchFamily="34" charset="0"/>
              </a:rPr>
              <a:t>Correlation coefficient = 0.74</a:t>
            </a:r>
            <a:endParaRPr dirty="0">
              <a:latin typeface="Franklin Gothic Book" panose="020B0503020102020204" pitchFamily="34" charset="0"/>
            </a:endParaRPr>
          </a:p>
        </p:txBody>
      </p:sp>
      <p:sp>
        <p:nvSpPr>
          <p:cNvPr id="474" name="Google Shape;474;p24"/>
          <p:cNvSpPr txBox="1"/>
          <p:nvPr/>
        </p:nvSpPr>
        <p:spPr>
          <a:xfrm>
            <a:off x="1009651" y="1198127"/>
            <a:ext cx="3708579"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Franklin Gothic Book" panose="020B0503020102020204" pitchFamily="34" charset="0"/>
                <a:ea typeface="Libre Franklin"/>
                <a:cs typeface="Libre Franklin"/>
                <a:sym typeface="Libre Franklin"/>
              </a:rPr>
              <a:t>Difference in log effect size</a:t>
            </a:r>
            <a:endParaRPr>
              <a:latin typeface="Franklin Gothic Book" panose="020B0503020102020204" pitchFamily="34" charset="0"/>
            </a:endParaRPr>
          </a:p>
          <a:p>
            <a:pPr marL="0" marR="0" lvl="0" indent="0" algn="l" rtl="0">
              <a:spcBef>
                <a:spcPts val="0"/>
              </a:spcBef>
              <a:spcAft>
                <a:spcPts val="0"/>
              </a:spcAft>
              <a:buNone/>
            </a:pPr>
            <a:r>
              <a:rPr lang="en-US" sz="1920" b="1">
                <a:solidFill>
                  <a:schemeClr val="dk1"/>
                </a:solidFill>
                <a:latin typeface="Franklin Gothic Book" panose="020B0503020102020204" pitchFamily="34" charset="0"/>
                <a:ea typeface="Libre Franklin"/>
                <a:cs typeface="Libre Franklin"/>
                <a:sym typeface="Libre Franklin"/>
              </a:rPr>
              <a:t>(publication – replication)</a:t>
            </a:r>
            <a:endParaRPr>
              <a:latin typeface="Franklin Gothic Book" panose="020B0503020102020204" pitchFamily="34" charset="0"/>
            </a:endParaRPr>
          </a:p>
        </p:txBody>
      </p:sp>
      <p:sp>
        <p:nvSpPr>
          <p:cNvPr id="475" name="Google Shape;475;p24"/>
          <p:cNvSpPr txBox="1"/>
          <p:nvPr/>
        </p:nvSpPr>
        <p:spPr>
          <a:xfrm>
            <a:off x="6373335" y="1210303"/>
            <a:ext cx="4340804"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Franklin Gothic Book" panose="020B0503020102020204" pitchFamily="34" charset="0"/>
                <a:ea typeface="Libre Franklin"/>
                <a:cs typeface="Libre Franklin"/>
                <a:sym typeface="Libre Franklin"/>
              </a:rPr>
              <a:t>Correlation between effect sizes</a:t>
            </a:r>
            <a:endParaRPr>
              <a:latin typeface="Franklin Gothic Book" panose="020B0503020102020204" pitchFamily="34" charset="0"/>
            </a:endParaRPr>
          </a:p>
          <a:p>
            <a:pPr marL="0" marR="0" lvl="0" indent="0" algn="l" rtl="0">
              <a:spcBef>
                <a:spcPts val="0"/>
              </a:spcBef>
              <a:spcAft>
                <a:spcPts val="0"/>
              </a:spcAft>
              <a:buNone/>
            </a:pPr>
            <a:r>
              <a:rPr lang="en-US" sz="1920" b="1">
                <a:solidFill>
                  <a:srgbClr val="C00000"/>
                </a:solidFill>
                <a:latin typeface="Franklin Gothic Book" panose="020B0503020102020204" pitchFamily="34" charset="0"/>
                <a:ea typeface="Libre Franklin"/>
                <a:cs typeface="Libre Franklin"/>
                <a:sym typeface="Libre Franklin"/>
              </a:rPr>
              <a:t>(publication vs replication)</a:t>
            </a:r>
            <a:endParaRPr>
              <a:latin typeface="Franklin Gothic Book" panose="020B0503020102020204" pitchFamily="34" charset="0"/>
            </a:endParaRPr>
          </a:p>
        </p:txBody>
      </p:sp>
      <p:cxnSp>
        <p:nvCxnSpPr>
          <p:cNvPr id="478" name="Google Shape;478;p24"/>
          <p:cNvCxnSpPr/>
          <p:nvPr/>
        </p:nvCxnSpPr>
        <p:spPr>
          <a:xfrm>
            <a:off x="6920564" y="4396048"/>
            <a:ext cx="1975104" cy="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479" name="Google Shape;479;p24"/>
          <p:cNvSpPr txBox="1"/>
          <p:nvPr/>
        </p:nvSpPr>
        <p:spPr>
          <a:xfrm>
            <a:off x="6998838" y="4159378"/>
            <a:ext cx="1295547" cy="2585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80" b="1" dirty="0">
                <a:solidFill>
                  <a:srgbClr val="C00000"/>
                </a:solidFill>
                <a:latin typeface="Franklin Gothic Book" panose="020B0503020102020204" pitchFamily="34" charset="0"/>
                <a:ea typeface="Libre Franklin"/>
                <a:cs typeface="Libre Franklin"/>
                <a:sym typeface="Libre Franklin"/>
              </a:rPr>
              <a:t>Hazard Ratio = 1.5</a:t>
            </a:r>
            <a:endParaRPr dirty="0">
              <a:latin typeface="Franklin Gothic Book" panose="020B0503020102020204" pitchFamily="34" charset="0"/>
            </a:endParaRPr>
          </a:p>
        </p:txBody>
      </p:sp>
      <p:sp>
        <p:nvSpPr>
          <p:cNvPr id="480" name="Google Shape;480;p24"/>
          <p:cNvSpPr/>
          <p:nvPr/>
        </p:nvSpPr>
        <p:spPr>
          <a:xfrm>
            <a:off x="964415" y="1210303"/>
            <a:ext cx="5091947" cy="5145887"/>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6" name="Google Shape;458;p23">
            <a:extLst>
              <a:ext uri="{FF2B5EF4-FFF2-40B4-BE49-F238E27FC236}">
                <a16:creationId xmlns:a16="http://schemas.microsoft.com/office/drawing/2014/main" xmlns="" id="{0C6CD5E7-F891-46C4-A110-799EA077C1F4}"/>
              </a:ext>
            </a:extLst>
          </p:cNvPr>
          <p:cNvSpPr txBox="1"/>
          <p:nvPr/>
        </p:nvSpPr>
        <p:spPr>
          <a:xfrm>
            <a:off x="9951922" y="164294"/>
            <a:ext cx="2137829"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5"/>
          <p:cNvSpPr txBox="1"/>
          <p:nvPr/>
        </p:nvSpPr>
        <p:spPr>
          <a:xfrm>
            <a:off x="8216570" y="6083919"/>
            <a:ext cx="139065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Libre Franklin"/>
                <a:ea typeface="Libre Franklin"/>
                <a:cs typeface="Libre Franklin"/>
                <a:sym typeface="Libre Franklin"/>
              </a:rPr>
              <a:t>Replication</a:t>
            </a:r>
            <a:endParaRPr/>
          </a:p>
          <a:p>
            <a:pPr marL="0" marR="0" lvl="0" indent="0" algn="l" rtl="0">
              <a:spcBef>
                <a:spcPts val="0"/>
              </a:spcBef>
              <a:spcAft>
                <a:spcPts val="0"/>
              </a:spcAft>
              <a:buNone/>
            </a:pPr>
            <a:r>
              <a:rPr lang="en-US" sz="1500" b="1">
                <a:solidFill>
                  <a:schemeClr val="dk1"/>
                </a:solidFill>
                <a:latin typeface="Libre Franklin"/>
                <a:ea typeface="Libre Franklin"/>
                <a:cs typeface="Libre Franklin"/>
                <a:sym typeface="Libre Franklin"/>
              </a:rPr>
              <a:t>       </a:t>
            </a:r>
            <a:endParaRPr/>
          </a:p>
        </p:txBody>
      </p:sp>
      <p:pic>
        <p:nvPicPr>
          <p:cNvPr id="487" name="Google Shape;487;p25"/>
          <p:cNvPicPr preferRelativeResize="0"/>
          <p:nvPr/>
        </p:nvPicPr>
        <p:blipFill rotWithShape="1">
          <a:blip r:embed="rId3">
            <a:alphaModFix/>
          </a:blip>
          <a:srcRect b="7955"/>
          <a:stretch/>
        </p:blipFill>
        <p:spPr>
          <a:xfrm>
            <a:off x="6451876" y="2967997"/>
            <a:ext cx="4168027" cy="3366655"/>
          </a:xfrm>
          <a:prstGeom prst="rect">
            <a:avLst/>
          </a:prstGeom>
          <a:noFill/>
          <a:ln>
            <a:noFill/>
          </a:ln>
        </p:spPr>
      </p:pic>
      <p:sp>
        <p:nvSpPr>
          <p:cNvPr id="488" name="Google Shape;488;p25"/>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Primary Replication Metrics: </a:t>
            </a:r>
            <a:r>
              <a:rPr lang="en-US" sz="2880" b="1" u="sng">
                <a:solidFill>
                  <a:srgbClr val="002060"/>
                </a:solidFill>
              </a:rPr>
              <a:t/>
            </a:r>
            <a:br>
              <a:rPr lang="en-US" sz="2880" b="1" u="sng">
                <a:solidFill>
                  <a:srgbClr val="002060"/>
                </a:solidFill>
              </a:rPr>
            </a:br>
            <a:r>
              <a:rPr lang="en-US" sz="2880" b="1" u="sng">
                <a:solidFill>
                  <a:srgbClr val="002060"/>
                </a:solidFill>
              </a:rPr>
              <a:t>Effect Size and Confidence Limits</a:t>
            </a:r>
            <a:endParaRPr/>
          </a:p>
        </p:txBody>
      </p:sp>
      <p:sp>
        <p:nvSpPr>
          <p:cNvPr id="489" name="Google Shape;489;p25"/>
          <p:cNvSpPr txBox="1">
            <a:spLocks noGrp="1"/>
          </p:cNvSpPr>
          <p:nvPr>
            <p:ph type="body" idx="1"/>
          </p:nvPr>
        </p:nvSpPr>
        <p:spPr>
          <a:xfrm>
            <a:off x="1009650" y="2248500"/>
            <a:ext cx="5218623" cy="4676561"/>
          </a:xfrm>
          <a:prstGeom prst="rect">
            <a:avLst/>
          </a:prstGeom>
          <a:noFill/>
          <a:ln>
            <a:noFill/>
          </a:ln>
        </p:spPr>
        <p:txBody>
          <a:bodyPr spcFirstLastPara="1" wrap="square" lIns="91425" tIns="45700" rIns="91425" bIns="45700" anchor="t" anchorCtr="0">
            <a:noAutofit/>
          </a:bodyPr>
          <a:lstStyle/>
          <a:p>
            <a:pPr marL="134541" lvl="0" indent="-137160" algn="l" rtl="0">
              <a:spcBef>
                <a:spcPts val="0"/>
              </a:spcBef>
              <a:spcAft>
                <a:spcPts val="0"/>
              </a:spcAft>
              <a:buClr>
                <a:schemeClr val="dk1"/>
              </a:buClr>
              <a:buSzPts val="2160"/>
              <a:buFont typeface="Arial"/>
              <a:buChar char="•"/>
            </a:pPr>
            <a:r>
              <a:rPr lang="en-US" sz="2160" dirty="0">
                <a:latin typeface="Franklin Gothic Book" panose="020B0503020102020204" pitchFamily="34" charset="0"/>
              </a:rPr>
              <a:t>Mean difference: </a:t>
            </a:r>
            <a:r>
              <a:rPr lang="en-US" sz="2160" b="1" dirty="0">
                <a:solidFill>
                  <a:srgbClr val="002060"/>
                </a:solidFill>
                <a:latin typeface="Franklin Gothic Book" panose="020B0503020102020204" pitchFamily="34" charset="0"/>
              </a:rPr>
              <a:t>0.05 </a:t>
            </a:r>
            <a:endParaRPr dirty="0">
              <a:latin typeface="Franklin Gothic Book" panose="020B0503020102020204" pitchFamily="34" charset="0"/>
            </a:endParaRPr>
          </a:p>
          <a:p>
            <a:pPr marL="335756" lvl="1" indent="-201216" algn="l" rtl="0">
              <a:spcBef>
                <a:spcPts val="900"/>
              </a:spcBef>
              <a:spcAft>
                <a:spcPts val="0"/>
              </a:spcAft>
              <a:buClr>
                <a:schemeClr val="dk1"/>
              </a:buClr>
              <a:buSzPts val="1679"/>
              <a:buChar char="•"/>
            </a:pPr>
            <a:r>
              <a:rPr lang="en-US" sz="1679" dirty="0">
                <a:latin typeface="Franklin Gothic Book" panose="020B0503020102020204" pitchFamily="34" charset="0"/>
              </a:rPr>
              <a:t>Relative effect size range [50%, 349%]</a:t>
            </a:r>
            <a:endParaRPr dirty="0">
              <a:latin typeface="Franklin Gothic Book" panose="020B0503020102020204" pitchFamily="34" charset="0"/>
            </a:endParaRPr>
          </a:p>
          <a:p>
            <a:pPr marL="457209" lvl="0" indent="-342909" algn="l" rtl="0">
              <a:spcBef>
                <a:spcPts val="900"/>
              </a:spcBef>
              <a:spcAft>
                <a:spcPts val="0"/>
              </a:spcAft>
              <a:buClr>
                <a:schemeClr val="dk1"/>
              </a:buClr>
              <a:buSzPts val="1800"/>
              <a:buFont typeface="Libre Franklin Medium"/>
              <a:buNone/>
            </a:pPr>
            <a:endParaRPr dirty="0">
              <a:latin typeface="Franklin Gothic Book" panose="020B0503020102020204" pitchFamily="34" charset="0"/>
            </a:endParaRPr>
          </a:p>
        </p:txBody>
      </p:sp>
      <p:sp>
        <p:nvSpPr>
          <p:cNvPr id="490" name="Google Shape;490;p25"/>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latin typeface="Franklin Gothic Book" panose="020B0503020102020204" pitchFamily="34" charset="0"/>
              </a:rPr>
              <a:t>29</a:t>
            </a:fld>
            <a:endParaRPr>
              <a:solidFill>
                <a:srgbClr val="888888"/>
              </a:solidFill>
              <a:latin typeface="Franklin Gothic Book" panose="020B0503020102020204" pitchFamily="34" charset="0"/>
            </a:endParaRPr>
          </a:p>
        </p:txBody>
      </p:sp>
      <p:sp>
        <p:nvSpPr>
          <p:cNvPr id="491" name="Google Shape;491;p25"/>
          <p:cNvSpPr txBox="1">
            <a:spLocks noGrp="1"/>
          </p:cNvSpPr>
          <p:nvPr>
            <p:ph type="body" idx="2"/>
          </p:nvPr>
        </p:nvSpPr>
        <p:spPr>
          <a:xfrm>
            <a:off x="6521571" y="2248498"/>
            <a:ext cx="5215450" cy="4676561"/>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800"/>
              <a:buFont typeface="Arial"/>
              <a:buChar char="•"/>
            </a:pPr>
            <a:r>
              <a:rPr lang="en-US" dirty="0">
                <a:latin typeface="Franklin Gothic Book" panose="020B0503020102020204" pitchFamily="34" charset="0"/>
              </a:rPr>
              <a:t>Correlation coefficient = 0.74</a:t>
            </a:r>
            <a:endParaRPr dirty="0">
              <a:latin typeface="Franklin Gothic Book" panose="020B0503020102020204" pitchFamily="34" charset="0"/>
            </a:endParaRPr>
          </a:p>
        </p:txBody>
      </p:sp>
      <p:sp>
        <p:nvSpPr>
          <p:cNvPr id="492" name="Google Shape;492;p25"/>
          <p:cNvSpPr txBox="1"/>
          <p:nvPr/>
        </p:nvSpPr>
        <p:spPr>
          <a:xfrm>
            <a:off x="1009651" y="1198127"/>
            <a:ext cx="3708579"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Franklin Gothic Book" panose="020B0503020102020204" pitchFamily="34" charset="0"/>
                <a:ea typeface="Libre Franklin"/>
                <a:cs typeface="Libre Franklin"/>
                <a:sym typeface="Libre Franklin"/>
              </a:rPr>
              <a:t>Difference in log effect size</a:t>
            </a:r>
            <a:endParaRPr>
              <a:latin typeface="Franklin Gothic Book" panose="020B0503020102020204" pitchFamily="34" charset="0"/>
            </a:endParaRPr>
          </a:p>
          <a:p>
            <a:pPr marL="0" marR="0" lvl="0" indent="0" algn="l" rtl="0">
              <a:spcBef>
                <a:spcPts val="0"/>
              </a:spcBef>
              <a:spcAft>
                <a:spcPts val="0"/>
              </a:spcAft>
              <a:buNone/>
            </a:pPr>
            <a:r>
              <a:rPr lang="en-US" sz="1920" b="1">
                <a:solidFill>
                  <a:schemeClr val="dk1"/>
                </a:solidFill>
                <a:latin typeface="Franklin Gothic Book" panose="020B0503020102020204" pitchFamily="34" charset="0"/>
                <a:ea typeface="Libre Franklin"/>
                <a:cs typeface="Libre Franklin"/>
                <a:sym typeface="Libre Franklin"/>
              </a:rPr>
              <a:t>(publication – replication)</a:t>
            </a:r>
            <a:endParaRPr>
              <a:latin typeface="Franklin Gothic Book" panose="020B0503020102020204" pitchFamily="34" charset="0"/>
            </a:endParaRPr>
          </a:p>
        </p:txBody>
      </p:sp>
      <p:sp>
        <p:nvSpPr>
          <p:cNvPr id="493" name="Google Shape;493;p25"/>
          <p:cNvSpPr txBox="1"/>
          <p:nvPr/>
        </p:nvSpPr>
        <p:spPr>
          <a:xfrm>
            <a:off x="6373335" y="1210303"/>
            <a:ext cx="4340804"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Franklin Gothic Book" panose="020B0503020102020204" pitchFamily="34" charset="0"/>
                <a:ea typeface="Libre Franklin"/>
                <a:cs typeface="Libre Franklin"/>
                <a:sym typeface="Libre Franklin"/>
              </a:rPr>
              <a:t>Correlation between effect sizes</a:t>
            </a:r>
            <a:endParaRPr dirty="0">
              <a:latin typeface="Franklin Gothic Book" panose="020B0503020102020204" pitchFamily="34" charset="0"/>
            </a:endParaRPr>
          </a:p>
          <a:p>
            <a:pPr marL="0" marR="0" lvl="0" indent="0" algn="l" rtl="0">
              <a:spcBef>
                <a:spcPts val="0"/>
              </a:spcBef>
              <a:spcAft>
                <a:spcPts val="0"/>
              </a:spcAft>
              <a:buNone/>
            </a:pPr>
            <a:r>
              <a:rPr lang="en-US" sz="1920" b="1" dirty="0">
                <a:solidFill>
                  <a:srgbClr val="C00000"/>
                </a:solidFill>
                <a:latin typeface="Franklin Gothic Book" panose="020B0503020102020204" pitchFamily="34" charset="0"/>
                <a:ea typeface="Libre Franklin"/>
                <a:cs typeface="Libre Franklin"/>
                <a:sym typeface="Libre Franklin"/>
              </a:rPr>
              <a:t>(publication vs replication)</a:t>
            </a:r>
            <a:endParaRPr dirty="0">
              <a:latin typeface="Franklin Gothic Book" panose="020B0503020102020204" pitchFamily="34" charset="0"/>
            </a:endParaRPr>
          </a:p>
        </p:txBody>
      </p:sp>
      <p:cxnSp>
        <p:nvCxnSpPr>
          <p:cNvPr id="495" name="Google Shape;495;p25"/>
          <p:cNvCxnSpPr/>
          <p:nvPr/>
        </p:nvCxnSpPr>
        <p:spPr>
          <a:xfrm>
            <a:off x="6920564" y="4396048"/>
            <a:ext cx="1975104" cy="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496" name="Google Shape;496;p25"/>
          <p:cNvSpPr txBox="1"/>
          <p:nvPr/>
        </p:nvSpPr>
        <p:spPr>
          <a:xfrm>
            <a:off x="6998838" y="4159378"/>
            <a:ext cx="1295547" cy="2585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80" b="1">
                <a:solidFill>
                  <a:srgbClr val="C00000"/>
                </a:solidFill>
                <a:latin typeface="Franklin Gothic Book" panose="020B0503020102020204" pitchFamily="34" charset="0"/>
                <a:ea typeface="Libre Franklin"/>
                <a:cs typeface="Libre Franklin"/>
                <a:sym typeface="Libre Franklin"/>
              </a:rPr>
              <a:t>Hazard Ratio = 1.5</a:t>
            </a:r>
            <a:endParaRPr>
              <a:latin typeface="Franklin Gothic Book" panose="020B0503020102020204" pitchFamily="34" charset="0"/>
            </a:endParaRPr>
          </a:p>
        </p:txBody>
      </p:sp>
      <p:cxnSp>
        <p:nvCxnSpPr>
          <p:cNvPr id="497" name="Google Shape;497;p25"/>
          <p:cNvCxnSpPr/>
          <p:nvPr/>
        </p:nvCxnSpPr>
        <p:spPr>
          <a:xfrm>
            <a:off x="8910820" y="4396048"/>
            <a:ext cx="0" cy="1547165"/>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498" name="Google Shape;498;p25"/>
          <p:cNvSpPr txBox="1"/>
          <p:nvPr/>
        </p:nvSpPr>
        <p:spPr>
          <a:xfrm>
            <a:off x="8960698" y="5437144"/>
            <a:ext cx="1295547" cy="2585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80" b="1">
                <a:solidFill>
                  <a:srgbClr val="C00000"/>
                </a:solidFill>
                <a:latin typeface="Franklin Gothic Book" panose="020B0503020102020204" pitchFamily="34" charset="0"/>
                <a:ea typeface="Libre Franklin"/>
                <a:cs typeface="Libre Franklin"/>
                <a:sym typeface="Libre Franklin"/>
              </a:rPr>
              <a:t>Hazard Ratio = 1.5</a:t>
            </a:r>
            <a:endParaRPr>
              <a:latin typeface="Franklin Gothic Book" panose="020B0503020102020204" pitchFamily="34" charset="0"/>
            </a:endParaRPr>
          </a:p>
        </p:txBody>
      </p:sp>
      <p:pic>
        <p:nvPicPr>
          <p:cNvPr id="499" name="Google Shape;499;p25"/>
          <p:cNvPicPr preferRelativeResize="0"/>
          <p:nvPr/>
        </p:nvPicPr>
        <p:blipFill rotWithShape="1">
          <a:blip r:embed="rId4">
            <a:alphaModFix/>
          </a:blip>
          <a:srcRect/>
          <a:stretch/>
        </p:blipFill>
        <p:spPr>
          <a:xfrm>
            <a:off x="1411795" y="3503907"/>
            <a:ext cx="3862760" cy="2838544"/>
          </a:xfrm>
          <a:prstGeom prst="rect">
            <a:avLst/>
          </a:prstGeom>
          <a:noFill/>
          <a:ln>
            <a:noFill/>
          </a:ln>
        </p:spPr>
      </p:pic>
      <p:sp>
        <p:nvSpPr>
          <p:cNvPr id="500" name="Google Shape;500;p25"/>
          <p:cNvSpPr txBox="1"/>
          <p:nvPr/>
        </p:nvSpPr>
        <p:spPr>
          <a:xfrm rot="-5400000">
            <a:off x="5823110" y="4271303"/>
            <a:ext cx="1416131" cy="3231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Publication</a:t>
            </a:r>
            <a:endParaRPr>
              <a:latin typeface="Franklin Gothic Book" panose="020B0503020102020204" pitchFamily="34" charset="0"/>
            </a:endParaRPr>
          </a:p>
        </p:txBody>
      </p:sp>
      <p:sp>
        <p:nvSpPr>
          <p:cNvPr id="501" name="Google Shape;501;p25"/>
          <p:cNvSpPr txBox="1"/>
          <p:nvPr/>
        </p:nvSpPr>
        <p:spPr>
          <a:xfrm>
            <a:off x="8308010" y="6175359"/>
            <a:ext cx="139065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Libre Franklin"/>
                <a:ea typeface="Libre Franklin"/>
                <a:cs typeface="Libre Franklin"/>
                <a:sym typeface="Libre Franklin"/>
              </a:rPr>
              <a:t>Replication</a:t>
            </a:r>
            <a:endParaRPr/>
          </a:p>
          <a:p>
            <a:pPr marL="0" marR="0" lvl="0" indent="0" algn="l" rtl="0">
              <a:spcBef>
                <a:spcPts val="0"/>
              </a:spcBef>
              <a:spcAft>
                <a:spcPts val="0"/>
              </a:spcAft>
              <a:buNone/>
            </a:pPr>
            <a:r>
              <a:rPr lang="en-US" sz="1500" b="1">
                <a:solidFill>
                  <a:schemeClr val="dk1"/>
                </a:solidFill>
                <a:latin typeface="Libre Franklin"/>
                <a:ea typeface="Libre Franklin"/>
                <a:cs typeface="Libre Franklin"/>
                <a:sym typeface="Libre Franklin"/>
              </a:rPr>
              <a:t>       </a:t>
            </a:r>
            <a:endParaRPr/>
          </a:p>
        </p:txBody>
      </p:sp>
      <p:sp>
        <p:nvSpPr>
          <p:cNvPr id="503" name="Google Shape;503;p25"/>
          <p:cNvSpPr/>
          <p:nvPr/>
        </p:nvSpPr>
        <p:spPr>
          <a:xfrm>
            <a:off x="913988" y="1151876"/>
            <a:ext cx="5091947" cy="5145887"/>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19" name="Google Shape;458;p23">
            <a:extLst>
              <a:ext uri="{FF2B5EF4-FFF2-40B4-BE49-F238E27FC236}">
                <a16:creationId xmlns:a16="http://schemas.microsoft.com/office/drawing/2014/main" xmlns="" id="{8E630AAA-75CD-41D8-9EDC-C202BFE66252}"/>
              </a:ext>
            </a:extLst>
          </p:cNvPr>
          <p:cNvSpPr txBox="1"/>
          <p:nvPr/>
        </p:nvSpPr>
        <p:spPr>
          <a:xfrm>
            <a:off x="9951922" y="164294"/>
            <a:ext cx="2137829"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1009650" y="141837"/>
            <a:ext cx="1118235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Reproducibility is a cornerstone of the scientific method</a:t>
            </a:r>
            <a:endParaRPr/>
          </a:p>
        </p:txBody>
      </p:sp>
      <p:sp>
        <p:nvSpPr>
          <p:cNvPr id="72" name="Google Shape;72;p3"/>
          <p:cNvSpPr txBox="1">
            <a:spLocks noGrp="1"/>
          </p:cNvSpPr>
          <p:nvPr>
            <p:ph type="body" idx="1"/>
          </p:nvPr>
        </p:nvSpPr>
        <p:spPr>
          <a:xfrm>
            <a:off x="1009651" y="968666"/>
            <a:ext cx="10727370" cy="49011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dirty="0"/>
              <a:t>Concerns about irreproducible research across many scientific fields </a:t>
            </a:r>
            <a:endParaRPr dirty="0"/>
          </a:p>
          <a:p>
            <a:pPr marL="678656" lvl="2" indent="-342900" algn="l" rtl="0">
              <a:spcBef>
                <a:spcPts val="900"/>
              </a:spcBef>
              <a:spcAft>
                <a:spcPts val="0"/>
              </a:spcAft>
              <a:buSzPts val="2400"/>
              <a:buChar char="•"/>
            </a:pPr>
            <a:r>
              <a:rPr lang="en-US" i="1" dirty="0">
                <a:latin typeface="Franklin Gothic Book" panose="020B0503020102020204" pitchFamily="34" charset="0"/>
              </a:rPr>
              <a:t>Biomedical: </a:t>
            </a:r>
            <a:r>
              <a:rPr lang="en-US" dirty="0">
                <a:latin typeface="Franklin Gothic Book" panose="020B0503020102020204" pitchFamily="34" charset="0"/>
              </a:rPr>
              <a:t>Pre-clinical, Clinical</a:t>
            </a:r>
            <a:endParaRPr dirty="0">
              <a:latin typeface="Franklin Gothic Book" panose="020B0503020102020204" pitchFamily="34" charset="0"/>
            </a:endParaRPr>
          </a:p>
          <a:p>
            <a:pPr marL="678656" lvl="2" indent="-342900" algn="l" rtl="0">
              <a:spcBef>
                <a:spcPts val="900"/>
              </a:spcBef>
              <a:spcAft>
                <a:spcPts val="0"/>
              </a:spcAft>
              <a:buSzPts val="2400"/>
              <a:buChar char="•"/>
            </a:pPr>
            <a:r>
              <a:rPr lang="en-US" i="1" dirty="0">
                <a:latin typeface="Franklin Gothic Book" panose="020B0503020102020204" pitchFamily="34" charset="0"/>
              </a:rPr>
              <a:t>Other: </a:t>
            </a:r>
            <a:r>
              <a:rPr lang="en-US" dirty="0">
                <a:latin typeface="Franklin Gothic Book" panose="020B0503020102020204" pitchFamily="34" charset="0"/>
              </a:rPr>
              <a:t>Psychology, economics…</a:t>
            </a:r>
            <a:endParaRPr dirty="0">
              <a:latin typeface="Franklin Gothic Book" panose="020B0503020102020204" pitchFamily="34" charset="0"/>
            </a:endParaRPr>
          </a:p>
          <a:p>
            <a:pPr marL="678656" lvl="2" indent="-190500" algn="l" rtl="0">
              <a:spcBef>
                <a:spcPts val="900"/>
              </a:spcBef>
              <a:spcAft>
                <a:spcPts val="0"/>
              </a:spcAft>
              <a:buSzPts val="2400"/>
              <a:buNone/>
            </a:pPr>
            <a:endParaRPr dirty="0"/>
          </a:p>
          <a:p>
            <a:pPr marL="678656" lvl="2" indent="-190500" algn="l" rtl="0">
              <a:spcBef>
                <a:spcPts val="900"/>
              </a:spcBef>
              <a:spcAft>
                <a:spcPts val="0"/>
              </a:spcAft>
              <a:buSzPts val="2400"/>
              <a:buNone/>
            </a:pPr>
            <a:endParaRPr dirty="0"/>
          </a:p>
          <a:p>
            <a:pPr marL="678656" lvl="2" indent="-190500" algn="l" rtl="0">
              <a:spcBef>
                <a:spcPts val="900"/>
              </a:spcBef>
              <a:spcAft>
                <a:spcPts val="0"/>
              </a:spcAft>
              <a:buSzPts val="2400"/>
              <a:buNone/>
            </a:pPr>
            <a:endParaRPr dirty="0"/>
          </a:p>
          <a:p>
            <a:pPr marL="342900" lvl="0" indent="-190500" algn="l" rtl="0">
              <a:spcBef>
                <a:spcPts val="900"/>
              </a:spcBef>
              <a:spcAft>
                <a:spcPts val="0"/>
              </a:spcAft>
              <a:buClr>
                <a:schemeClr val="dk1"/>
              </a:buClr>
              <a:buSzPts val="2400"/>
              <a:buFont typeface="Arial"/>
              <a:buNone/>
            </a:pPr>
            <a:endParaRPr dirty="0"/>
          </a:p>
          <a:p>
            <a:pPr marL="342900" lvl="0" indent="-190500" algn="l" rtl="0">
              <a:spcBef>
                <a:spcPts val="900"/>
              </a:spcBef>
              <a:spcAft>
                <a:spcPts val="0"/>
              </a:spcAft>
              <a:buClr>
                <a:schemeClr val="dk1"/>
              </a:buClr>
              <a:buSzPts val="2400"/>
              <a:buFont typeface="Arial"/>
              <a:buNone/>
            </a:pPr>
            <a:endParaRPr dirty="0"/>
          </a:p>
        </p:txBody>
      </p:sp>
      <p:pic>
        <p:nvPicPr>
          <p:cNvPr id="73" name="Google Shape;73;p3" descr="https://cardiologydoc.files.wordpress.com/2013/11/jama-logo.jpg"/>
          <p:cNvPicPr preferRelativeResize="0"/>
          <p:nvPr/>
        </p:nvPicPr>
        <p:blipFill rotWithShape="1">
          <a:blip r:embed="rId3">
            <a:alphaModFix/>
          </a:blip>
          <a:srcRect/>
          <a:stretch/>
        </p:blipFill>
        <p:spPr>
          <a:xfrm>
            <a:off x="6653834" y="2644439"/>
            <a:ext cx="1816943" cy="1181264"/>
          </a:xfrm>
          <a:prstGeom prst="rect">
            <a:avLst/>
          </a:prstGeom>
          <a:noFill/>
          <a:ln>
            <a:noFill/>
          </a:ln>
        </p:spPr>
      </p:pic>
      <p:pic>
        <p:nvPicPr>
          <p:cNvPr id="74" name="Google Shape;74;p3"/>
          <p:cNvPicPr preferRelativeResize="0"/>
          <p:nvPr/>
        </p:nvPicPr>
        <p:blipFill rotWithShape="1">
          <a:blip r:embed="rId4">
            <a:alphaModFix/>
          </a:blip>
          <a:srcRect b="12175"/>
          <a:stretch/>
        </p:blipFill>
        <p:spPr>
          <a:xfrm>
            <a:off x="852066" y="3136816"/>
            <a:ext cx="2949642" cy="718268"/>
          </a:xfrm>
          <a:prstGeom prst="rect">
            <a:avLst/>
          </a:prstGeom>
          <a:noFill/>
          <a:ln>
            <a:noFill/>
          </a:ln>
        </p:spPr>
      </p:pic>
      <p:pic>
        <p:nvPicPr>
          <p:cNvPr id="75" name="Google Shape;75;p3" descr="https://encrypted-tbn3.gstatic.com/images?q=tbn:ANd9GcQ3UB5WnfRjOCx4mgcKaZzuYGg5J_4wqXPD3t_c7Iu6PX_g5Mku"/>
          <p:cNvPicPr preferRelativeResize="0"/>
          <p:nvPr/>
        </p:nvPicPr>
        <p:blipFill rotWithShape="1">
          <a:blip r:embed="rId5">
            <a:alphaModFix/>
          </a:blip>
          <a:srcRect/>
          <a:stretch/>
        </p:blipFill>
        <p:spPr>
          <a:xfrm>
            <a:off x="947587" y="2917121"/>
            <a:ext cx="892919" cy="212069"/>
          </a:xfrm>
          <a:prstGeom prst="rect">
            <a:avLst/>
          </a:prstGeom>
          <a:noFill/>
          <a:ln>
            <a:noFill/>
          </a:ln>
        </p:spPr>
      </p:pic>
      <p:pic>
        <p:nvPicPr>
          <p:cNvPr id="76" name="Google Shape;76;p3"/>
          <p:cNvPicPr preferRelativeResize="0"/>
          <p:nvPr/>
        </p:nvPicPr>
        <p:blipFill rotWithShape="1">
          <a:blip r:embed="rId6">
            <a:alphaModFix/>
          </a:blip>
          <a:srcRect/>
          <a:stretch/>
        </p:blipFill>
        <p:spPr>
          <a:xfrm>
            <a:off x="6617349" y="3425546"/>
            <a:ext cx="4818401" cy="634619"/>
          </a:xfrm>
          <a:prstGeom prst="rect">
            <a:avLst/>
          </a:prstGeom>
          <a:noFill/>
          <a:ln>
            <a:noFill/>
          </a:ln>
        </p:spPr>
      </p:pic>
      <p:pic>
        <p:nvPicPr>
          <p:cNvPr id="77" name="Google Shape;77;p3"/>
          <p:cNvPicPr preferRelativeResize="0"/>
          <p:nvPr/>
        </p:nvPicPr>
        <p:blipFill rotWithShape="1">
          <a:blip r:embed="rId7">
            <a:alphaModFix/>
          </a:blip>
          <a:srcRect b="71247"/>
          <a:stretch/>
        </p:blipFill>
        <p:spPr>
          <a:xfrm>
            <a:off x="3829413" y="3441910"/>
            <a:ext cx="745041" cy="626395"/>
          </a:xfrm>
          <a:prstGeom prst="rect">
            <a:avLst/>
          </a:prstGeom>
          <a:noFill/>
          <a:ln>
            <a:noFill/>
          </a:ln>
        </p:spPr>
      </p:pic>
      <p:pic>
        <p:nvPicPr>
          <p:cNvPr id="78" name="Google Shape;78;p3"/>
          <p:cNvPicPr preferRelativeResize="0"/>
          <p:nvPr/>
        </p:nvPicPr>
        <p:blipFill rotWithShape="1">
          <a:blip r:embed="rId7">
            <a:alphaModFix/>
          </a:blip>
          <a:srcRect t="32589" b="38657"/>
          <a:stretch/>
        </p:blipFill>
        <p:spPr>
          <a:xfrm>
            <a:off x="4574454" y="3422238"/>
            <a:ext cx="745042" cy="626417"/>
          </a:xfrm>
          <a:prstGeom prst="rect">
            <a:avLst/>
          </a:prstGeom>
          <a:noFill/>
          <a:ln>
            <a:noFill/>
          </a:ln>
        </p:spPr>
      </p:pic>
      <p:pic>
        <p:nvPicPr>
          <p:cNvPr id="79" name="Google Shape;79;p3"/>
          <p:cNvPicPr preferRelativeResize="0"/>
          <p:nvPr/>
        </p:nvPicPr>
        <p:blipFill rotWithShape="1">
          <a:blip r:embed="rId7">
            <a:alphaModFix/>
          </a:blip>
          <a:srcRect t="67775"/>
          <a:stretch/>
        </p:blipFill>
        <p:spPr>
          <a:xfrm>
            <a:off x="5354783" y="3454897"/>
            <a:ext cx="745042" cy="702034"/>
          </a:xfrm>
          <a:prstGeom prst="rect">
            <a:avLst/>
          </a:prstGeom>
          <a:noFill/>
          <a:ln>
            <a:noFill/>
          </a:ln>
        </p:spPr>
      </p:pic>
      <p:sp>
        <p:nvSpPr>
          <p:cNvPr id="80" name="Google Shape;80;p3"/>
          <p:cNvSpPr txBox="1"/>
          <p:nvPr/>
        </p:nvSpPr>
        <p:spPr>
          <a:xfrm>
            <a:off x="9445128" y="2937935"/>
            <a:ext cx="26502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3F3F3F"/>
                </a:solidFill>
                <a:latin typeface="Arial Black"/>
                <a:ea typeface="Arial Black"/>
                <a:cs typeface="Arial Black"/>
                <a:sym typeface="Arial Black"/>
              </a:rPr>
              <a:t>“</a:t>
            </a:r>
            <a:r>
              <a:rPr lang="en-US" sz="1400" b="0" i="0" u="none" strike="noStrike" cap="none">
                <a:solidFill>
                  <a:srgbClr val="3F3F3F"/>
                </a:solidFill>
                <a:latin typeface="Arial Black"/>
                <a:ea typeface="Arial Black"/>
                <a:cs typeface="Arial Black"/>
                <a:sym typeface="Arial Black"/>
              </a:rPr>
              <a:t>35%</a:t>
            </a:r>
            <a:r>
              <a:rPr lang="en-US" sz="1200" b="0" i="0" u="none" strike="noStrike" cap="none">
                <a:solidFill>
                  <a:srgbClr val="3F3F3F"/>
                </a:solidFill>
                <a:latin typeface="Arial Black"/>
                <a:ea typeface="Arial Black"/>
                <a:cs typeface="Arial Black"/>
                <a:sym typeface="Arial Black"/>
              </a:rPr>
              <a:t>…re-analyses implied [different] conclusions”</a:t>
            </a:r>
            <a:endParaRPr/>
          </a:p>
        </p:txBody>
      </p:sp>
      <p:sp>
        <p:nvSpPr>
          <p:cNvPr id="81" name="Google Shape;81;p3"/>
          <p:cNvSpPr/>
          <p:nvPr/>
        </p:nvSpPr>
        <p:spPr>
          <a:xfrm>
            <a:off x="3620850" y="3205782"/>
            <a:ext cx="2706540" cy="1049827"/>
          </a:xfrm>
          <a:prstGeom prst="wedgeEllipseCallout">
            <a:avLst>
              <a:gd name="adj1" fmla="val -56346"/>
              <a:gd name="adj2" fmla="val -8483"/>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2" name="Google Shape;82;p3"/>
          <p:cNvSpPr/>
          <p:nvPr/>
        </p:nvSpPr>
        <p:spPr>
          <a:xfrm>
            <a:off x="9374880" y="2746956"/>
            <a:ext cx="2570704" cy="910771"/>
          </a:xfrm>
          <a:prstGeom prst="wedgeEllipseCallout">
            <a:avLst>
              <a:gd name="adj1" fmla="val -61325"/>
              <a:gd name="adj2" fmla="val 3864"/>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83" name="Google Shape;83;p3"/>
          <p:cNvPicPr preferRelativeResize="0"/>
          <p:nvPr/>
        </p:nvPicPr>
        <p:blipFill rotWithShape="1">
          <a:blip r:embed="rId8">
            <a:alphaModFix/>
          </a:blip>
          <a:srcRect/>
          <a:stretch/>
        </p:blipFill>
        <p:spPr>
          <a:xfrm>
            <a:off x="1442011" y="4565593"/>
            <a:ext cx="4769008" cy="1424736"/>
          </a:xfrm>
          <a:prstGeom prst="rect">
            <a:avLst/>
          </a:prstGeom>
          <a:noFill/>
          <a:ln>
            <a:noFill/>
          </a:ln>
        </p:spPr>
      </p:pic>
      <p:pic>
        <p:nvPicPr>
          <p:cNvPr id="84" name="Google Shape;84;p3"/>
          <p:cNvPicPr preferRelativeResize="0"/>
          <p:nvPr/>
        </p:nvPicPr>
        <p:blipFill rotWithShape="1">
          <a:blip r:embed="rId9">
            <a:alphaModFix/>
          </a:blip>
          <a:srcRect/>
          <a:stretch/>
        </p:blipFill>
        <p:spPr>
          <a:xfrm>
            <a:off x="6540897" y="4593291"/>
            <a:ext cx="4668476" cy="1621052"/>
          </a:xfrm>
          <a:prstGeom prst="rect">
            <a:avLst/>
          </a:prstGeom>
          <a:noFill/>
          <a:ln>
            <a:noFill/>
          </a:ln>
        </p:spPr>
      </p:pic>
      <p:pic>
        <p:nvPicPr>
          <p:cNvPr id="85" name="Google Shape;85;p3" descr="https://encrypted-tbn3.gstatic.com/images?q=tbn:ANd9GcQ3UB5WnfRjOCx4mgcKaZzuYGg5J_4wqXPD3t_c7Iu6PX_g5Mku"/>
          <p:cNvPicPr preferRelativeResize="0"/>
          <p:nvPr/>
        </p:nvPicPr>
        <p:blipFill rotWithShape="1">
          <a:blip r:embed="rId5">
            <a:alphaModFix/>
          </a:blip>
          <a:srcRect/>
          <a:stretch/>
        </p:blipFill>
        <p:spPr>
          <a:xfrm>
            <a:off x="1394046" y="4332085"/>
            <a:ext cx="892919" cy="212069"/>
          </a:xfrm>
          <a:prstGeom prst="rect">
            <a:avLst/>
          </a:prstGeom>
          <a:noFill/>
          <a:ln>
            <a:noFill/>
          </a:ln>
        </p:spPr>
      </p:pic>
      <p:pic>
        <p:nvPicPr>
          <p:cNvPr id="86" name="Google Shape;86;p3" descr="https://encrypted-tbn3.gstatic.com/images?q=tbn:ANd9GcQ3UB5WnfRjOCx4mgcKaZzuYGg5J_4wqXPD3t_c7Iu6PX_g5Mku"/>
          <p:cNvPicPr preferRelativeResize="0"/>
          <p:nvPr/>
        </p:nvPicPr>
        <p:blipFill rotWithShape="1">
          <a:blip r:embed="rId5">
            <a:alphaModFix/>
          </a:blip>
          <a:srcRect/>
          <a:stretch/>
        </p:blipFill>
        <p:spPr>
          <a:xfrm>
            <a:off x="6441923" y="4372596"/>
            <a:ext cx="892919" cy="212069"/>
          </a:xfrm>
          <a:prstGeom prst="rect">
            <a:avLst/>
          </a:prstGeom>
          <a:noFill/>
          <a:ln>
            <a:noFill/>
          </a:ln>
        </p:spPr>
      </p:pic>
      <p:sp>
        <p:nvSpPr>
          <p:cNvPr id="87" name="Google Shape;87;p3"/>
          <p:cNvSpPr txBox="1"/>
          <p:nvPr/>
        </p:nvSpPr>
        <p:spPr>
          <a:xfrm>
            <a:off x="3949181" y="5748847"/>
            <a:ext cx="18085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Franklin Gothic Book" panose="020B0503020102020204" pitchFamily="34" charset="0"/>
                <a:ea typeface="Libre Franklin"/>
                <a:cs typeface="Libre Franklin"/>
                <a:sym typeface="Libre Franklin"/>
              </a:rPr>
              <a:t>40% “success”</a:t>
            </a:r>
            <a:endParaRPr dirty="0">
              <a:latin typeface="Franklin Gothic Book" panose="020B0503020102020204" pitchFamily="34" charset="0"/>
            </a:endParaRPr>
          </a:p>
        </p:txBody>
      </p:sp>
      <p:sp>
        <p:nvSpPr>
          <p:cNvPr id="88" name="Google Shape;88;p3"/>
          <p:cNvSpPr/>
          <p:nvPr/>
        </p:nvSpPr>
        <p:spPr>
          <a:xfrm>
            <a:off x="10113678" y="6020181"/>
            <a:ext cx="1981686" cy="727287"/>
          </a:xfrm>
          <a:prstGeom prst="wedgeEllipseCallout">
            <a:avLst>
              <a:gd name="adj1" fmla="val -56346"/>
              <a:gd name="adj2" fmla="val -8483"/>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9" name="Google Shape;89;p3"/>
          <p:cNvSpPr txBox="1"/>
          <p:nvPr/>
        </p:nvSpPr>
        <p:spPr>
          <a:xfrm>
            <a:off x="10298979" y="6173873"/>
            <a:ext cx="18085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Franklin Gothic Book" panose="020B0503020102020204" pitchFamily="34" charset="0"/>
                <a:ea typeface="Libre Franklin"/>
                <a:cs typeface="Libre Franklin"/>
                <a:sym typeface="Libre Franklin"/>
              </a:rPr>
              <a:t>60% “success”</a:t>
            </a:r>
            <a:endParaRPr dirty="0">
              <a:latin typeface="Franklin Gothic Book" panose="020B0503020102020204" pitchFamily="34" charset="0"/>
            </a:endParaRPr>
          </a:p>
        </p:txBody>
      </p:sp>
      <p:sp>
        <p:nvSpPr>
          <p:cNvPr id="90" name="Google Shape;90;p3"/>
          <p:cNvSpPr/>
          <p:nvPr/>
        </p:nvSpPr>
        <p:spPr>
          <a:xfrm>
            <a:off x="3821818" y="5618884"/>
            <a:ext cx="1981686" cy="727287"/>
          </a:xfrm>
          <a:prstGeom prst="wedgeEllipseCallout">
            <a:avLst>
              <a:gd name="adj1" fmla="val -56346"/>
              <a:gd name="adj2" fmla="val -8483"/>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26"/>
          <p:cNvPicPr preferRelativeResize="0"/>
          <p:nvPr/>
        </p:nvPicPr>
        <p:blipFill rotWithShape="1">
          <a:blip r:embed="rId3">
            <a:alphaModFix/>
          </a:blip>
          <a:srcRect b="7955"/>
          <a:stretch/>
        </p:blipFill>
        <p:spPr>
          <a:xfrm>
            <a:off x="6451876" y="2967997"/>
            <a:ext cx="4168027" cy="3366655"/>
          </a:xfrm>
          <a:prstGeom prst="rect">
            <a:avLst/>
          </a:prstGeom>
          <a:noFill/>
          <a:ln>
            <a:noFill/>
          </a:ln>
        </p:spPr>
      </p:pic>
      <p:sp>
        <p:nvSpPr>
          <p:cNvPr id="510" name="Google Shape;510;p26"/>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Primary Replication Metrics: </a:t>
            </a:r>
            <a:r>
              <a:rPr lang="en-US" sz="2880" b="1" u="sng">
                <a:solidFill>
                  <a:srgbClr val="002060"/>
                </a:solidFill>
              </a:rPr>
              <a:t/>
            </a:r>
            <a:br>
              <a:rPr lang="en-US" sz="2880" b="1" u="sng">
                <a:solidFill>
                  <a:srgbClr val="002060"/>
                </a:solidFill>
              </a:rPr>
            </a:br>
            <a:r>
              <a:rPr lang="en-US" sz="2880" b="1" u="sng">
                <a:solidFill>
                  <a:srgbClr val="002060"/>
                </a:solidFill>
              </a:rPr>
              <a:t>Effect Size and Confidence Limits</a:t>
            </a:r>
            <a:endParaRPr/>
          </a:p>
        </p:txBody>
      </p:sp>
      <p:sp>
        <p:nvSpPr>
          <p:cNvPr id="511" name="Google Shape;511;p26"/>
          <p:cNvSpPr txBox="1">
            <a:spLocks noGrp="1"/>
          </p:cNvSpPr>
          <p:nvPr>
            <p:ph type="body" idx="1"/>
          </p:nvPr>
        </p:nvSpPr>
        <p:spPr>
          <a:xfrm>
            <a:off x="1009650" y="2248500"/>
            <a:ext cx="5218623" cy="4676561"/>
          </a:xfrm>
          <a:prstGeom prst="rect">
            <a:avLst/>
          </a:prstGeom>
          <a:noFill/>
          <a:ln>
            <a:noFill/>
          </a:ln>
        </p:spPr>
        <p:txBody>
          <a:bodyPr spcFirstLastPara="1" wrap="square" lIns="91425" tIns="45700" rIns="91425" bIns="45700" anchor="t" anchorCtr="0">
            <a:noAutofit/>
          </a:bodyPr>
          <a:lstStyle/>
          <a:p>
            <a:pPr marL="134541" lvl="0" indent="-137160" algn="l" rtl="0">
              <a:spcBef>
                <a:spcPts val="0"/>
              </a:spcBef>
              <a:spcAft>
                <a:spcPts val="0"/>
              </a:spcAft>
              <a:buClr>
                <a:schemeClr val="dk1"/>
              </a:buClr>
              <a:buSzPts val="2160"/>
              <a:buFont typeface="Arial"/>
              <a:buChar char="•"/>
            </a:pPr>
            <a:r>
              <a:rPr lang="en-US" sz="2160" dirty="0">
                <a:latin typeface="Franklin Gothic Book" panose="020B0503020102020204" pitchFamily="34" charset="0"/>
              </a:rPr>
              <a:t>Mean difference: </a:t>
            </a:r>
            <a:r>
              <a:rPr lang="en-US" sz="2160" b="1" dirty="0">
                <a:solidFill>
                  <a:srgbClr val="002060"/>
                </a:solidFill>
                <a:latin typeface="Franklin Gothic Book" panose="020B0503020102020204" pitchFamily="34" charset="0"/>
              </a:rPr>
              <a:t>0.05 </a:t>
            </a:r>
            <a:endParaRPr dirty="0">
              <a:latin typeface="Franklin Gothic Book" panose="020B0503020102020204" pitchFamily="34" charset="0"/>
            </a:endParaRPr>
          </a:p>
          <a:p>
            <a:pPr marL="335756" lvl="1" indent="-201216" algn="l" rtl="0">
              <a:spcBef>
                <a:spcPts val="900"/>
              </a:spcBef>
              <a:spcAft>
                <a:spcPts val="0"/>
              </a:spcAft>
              <a:buClr>
                <a:schemeClr val="dk1"/>
              </a:buClr>
              <a:buSzPts val="1679"/>
              <a:buChar char="•"/>
            </a:pPr>
            <a:r>
              <a:rPr lang="en-US" sz="1679" dirty="0">
                <a:latin typeface="Franklin Gothic Book" panose="020B0503020102020204" pitchFamily="34" charset="0"/>
              </a:rPr>
              <a:t>Relative effect size range [50%, 349%]</a:t>
            </a:r>
            <a:endParaRPr dirty="0">
              <a:latin typeface="Franklin Gothic Book" panose="020B0503020102020204" pitchFamily="34" charset="0"/>
            </a:endParaRPr>
          </a:p>
          <a:p>
            <a:pPr marL="457209" lvl="0" indent="-342909" algn="l" rtl="0">
              <a:spcBef>
                <a:spcPts val="900"/>
              </a:spcBef>
              <a:spcAft>
                <a:spcPts val="0"/>
              </a:spcAft>
              <a:buClr>
                <a:schemeClr val="dk1"/>
              </a:buClr>
              <a:buSzPts val="1800"/>
              <a:buFont typeface="Libre Franklin Medium"/>
              <a:buNone/>
            </a:pPr>
            <a:endParaRPr dirty="0">
              <a:latin typeface="Franklin Gothic Book" panose="020B0503020102020204" pitchFamily="34" charset="0"/>
            </a:endParaRPr>
          </a:p>
        </p:txBody>
      </p:sp>
      <p:sp>
        <p:nvSpPr>
          <p:cNvPr id="512" name="Google Shape;512;p26"/>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latin typeface="Franklin Gothic Book" panose="020B0503020102020204" pitchFamily="34" charset="0"/>
              </a:rPr>
              <a:t>30</a:t>
            </a:fld>
            <a:endParaRPr>
              <a:solidFill>
                <a:srgbClr val="888888"/>
              </a:solidFill>
              <a:latin typeface="Franklin Gothic Book" panose="020B0503020102020204" pitchFamily="34" charset="0"/>
            </a:endParaRPr>
          </a:p>
        </p:txBody>
      </p:sp>
      <p:sp>
        <p:nvSpPr>
          <p:cNvPr id="513" name="Google Shape;513;p26"/>
          <p:cNvSpPr txBox="1">
            <a:spLocks noGrp="1"/>
          </p:cNvSpPr>
          <p:nvPr>
            <p:ph type="body" idx="2"/>
          </p:nvPr>
        </p:nvSpPr>
        <p:spPr>
          <a:xfrm>
            <a:off x="6521571" y="2248498"/>
            <a:ext cx="5215450" cy="4676561"/>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800"/>
              <a:buFont typeface="Arial"/>
              <a:buChar char="•"/>
            </a:pPr>
            <a:r>
              <a:rPr lang="en-US">
                <a:latin typeface="Franklin Gothic Book" panose="020B0503020102020204" pitchFamily="34" charset="0"/>
              </a:rPr>
              <a:t>Correlation coefficient = 0.74</a:t>
            </a:r>
            <a:endParaRPr>
              <a:latin typeface="Franklin Gothic Book" panose="020B0503020102020204" pitchFamily="34" charset="0"/>
            </a:endParaRPr>
          </a:p>
        </p:txBody>
      </p:sp>
      <p:sp>
        <p:nvSpPr>
          <p:cNvPr id="514" name="Google Shape;514;p26"/>
          <p:cNvSpPr txBox="1"/>
          <p:nvPr/>
        </p:nvSpPr>
        <p:spPr>
          <a:xfrm>
            <a:off x="1009651" y="1198127"/>
            <a:ext cx="3708579"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Franklin Gothic Book" panose="020B0503020102020204" pitchFamily="34" charset="0"/>
                <a:ea typeface="Libre Franklin"/>
                <a:cs typeface="Libre Franklin"/>
                <a:sym typeface="Libre Franklin"/>
              </a:rPr>
              <a:t>Difference in log effect size</a:t>
            </a:r>
            <a:endParaRPr dirty="0">
              <a:latin typeface="Franklin Gothic Book" panose="020B0503020102020204" pitchFamily="34" charset="0"/>
            </a:endParaRPr>
          </a:p>
          <a:p>
            <a:pPr marL="0" marR="0" lvl="0" indent="0" algn="l" rtl="0">
              <a:spcBef>
                <a:spcPts val="0"/>
              </a:spcBef>
              <a:spcAft>
                <a:spcPts val="0"/>
              </a:spcAft>
              <a:buNone/>
            </a:pPr>
            <a:r>
              <a:rPr lang="en-US" sz="1920" b="1" dirty="0">
                <a:solidFill>
                  <a:schemeClr val="dk1"/>
                </a:solidFill>
                <a:latin typeface="Franklin Gothic Book" panose="020B0503020102020204" pitchFamily="34" charset="0"/>
                <a:ea typeface="Libre Franklin"/>
                <a:cs typeface="Libre Franklin"/>
                <a:sym typeface="Libre Franklin"/>
              </a:rPr>
              <a:t>(publication – replication)</a:t>
            </a:r>
            <a:endParaRPr dirty="0">
              <a:latin typeface="Franklin Gothic Book" panose="020B0503020102020204" pitchFamily="34" charset="0"/>
            </a:endParaRPr>
          </a:p>
        </p:txBody>
      </p:sp>
      <p:sp>
        <p:nvSpPr>
          <p:cNvPr id="515" name="Google Shape;515;p26"/>
          <p:cNvSpPr txBox="1"/>
          <p:nvPr/>
        </p:nvSpPr>
        <p:spPr>
          <a:xfrm>
            <a:off x="6373335" y="1210303"/>
            <a:ext cx="4340804"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Franklin Gothic Book" panose="020B0503020102020204" pitchFamily="34" charset="0"/>
                <a:ea typeface="Libre Franklin"/>
                <a:cs typeface="Libre Franklin"/>
                <a:sym typeface="Libre Franklin"/>
              </a:rPr>
              <a:t>Correlation between effect sizes</a:t>
            </a:r>
            <a:endParaRPr>
              <a:latin typeface="Franklin Gothic Book" panose="020B0503020102020204" pitchFamily="34" charset="0"/>
            </a:endParaRPr>
          </a:p>
          <a:p>
            <a:pPr marL="0" marR="0" lvl="0" indent="0" algn="l" rtl="0">
              <a:spcBef>
                <a:spcPts val="0"/>
              </a:spcBef>
              <a:spcAft>
                <a:spcPts val="0"/>
              </a:spcAft>
              <a:buNone/>
            </a:pPr>
            <a:r>
              <a:rPr lang="en-US" sz="1920" b="1">
                <a:solidFill>
                  <a:srgbClr val="C00000"/>
                </a:solidFill>
                <a:latin typeface="Franklin Gothic Book" panose="020B0503020102020204" pitchFamily="34" charset="0"/>
                <a:ea typeface="Libre Franklin"/>
                <a:cs typeface="Libre Franklin"/>
                <a:sym typeface="Libre Franklin"/>
              </a:rPr>
              <a:t>(publication vs replication)</a:t>
            </a:r>
            <a:endParaRPr>
              <a:latin typeface="Franklin Gothic Book" panose="020B0503020102020204" pitchFamily="34" charset="0"/>
            </a:endParaRPr>
          </a:p>
        </p:txBody>
      </p:sp>
      <p:sp>
        <p:nvSpPr>
          <p:cNvPr id="517" name="Google Shape;517;p26"/>
          <p:cNvSpPr/>
          <p:nvPr/>
        </p:nvSpPr>
        <p:spPr>
          <a:xfrm>
            <a:off x="7253532" y="3957921"/>
            <a:ext cx="727267" cy="682610"/>
          </a:xfrm>
          <a:prstGeom prst="ellipse">
            <a:avLst/>
          </a:prstGeom>
          <a:noFill/>
          <a:ln w="952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518" name="Google Shape;518;p26"/>
          <p:cNvSpPr/>
          <p:nvPr/>
        </p:nvSpPr>
        <p:spPr>
          <a:xfrm>
            <a:off x="9422573" y="3541315"/>
            <a:ext cx="1261147" cy="1284222"/>
          </a:xfrm>
          <a:prstGeom prst="ellipse">
            <a:avLst/>
          </a:prstGeom>
          <a:noFill/>
          <a:ln w="952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pic>
        <p:nvPicPr>
          <p:cNvPr id="519" name="Google Shape;519;p26"/>
          <p:cNvPicPr preferRelativeResize="0"/>
          <p:nvPr/>
        </p:nvPicPr>
        <p:blipFill rotWithShape="1">
          <a:blip r:embed="rId4">
            <a:alphaModFix/>
          </a:blip>
          <a:srcRect/>
          <a:stretch/>
        </p:blipFill>
        <p:spPr>
          <a:xfrm>
            <a:off x="1411795" y="3503907"/>
            <a:ext cx="3862760" cy="2838544"/>
          </a:xfrm>
          <a:prstGeom prst="rect">
            <a:avLst/>
          </a:prstGeom>
          <a:noFill/>
          <a:ln>
            <a:noFill/>
          </a:ln>
        </p:spPr>
      </p:pic>
      <p:sp>
        <p:nvSpPr>
          <p:cNvPr id="520" name="Google Shape;520;p26"/>
          <p:cNvSpPr txBox="1"/>
          <p:nvPr/>
        </p:nvSpPr>
        <p:spPr>
          <a:xfrm>
            <a:off x="8303854" y="6171203"/>
            <a:ext cx="139065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Replication</a:t>
            </a:r>
            <a:endParaRPr>
              <a:latin typeface="Franklin Gothic Book" panose="020B0503020102020204" pitchFamily="34" charset="0"/>
            </a:endParaRPr>
          </a:p>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a:t>
            </a:r>
            <a:endParaRPr>
              <a:latin typeface="Franklin Gothic Book" panose="020B0503020102020204" pitchFamily="34" charset="0"/>
            </a:endParaRPr>
          </a:p>
        </p:txBody>
      </p:sp>
      <p:sp>
        <p:nvSpPr>
          <p:cNvPr id="521" name="Google Shape;521;p26"/>
          <p:cNvSpPr txBox="1"/>
          <p:nvPr/>
        </p:nvSpPr>
        <p:spPr>
          <a:xfrm rot="-5400000">
            <a:off x="5823110" y="4271303"/>
            <a:ext cx="1416131" cy="3231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Publication</a:t>
            </a:r>
            <a:endParaRPr>
              <a:latin typeface="Franklin Gothic Book" panose="020B0503020102020204" pitchFamily="34" charset="0"/>
            </a:endParaRPr>
          </a:p>
        </p:txBody>
      </p:sp>
      <p:sp>
        <p:nvSpPr>
          <p:cNvPr id="523" name="Google Shape;523;p26"/>
          <p:cNvSpPr/>
          <p:nvPr/>
        </p:nvSpPr>
        <p:spPr>
          <a:xfrm>
            <a:off x="997259" y="1302315"/>
            <a:ext cx="5091947" cy="5145887"/>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16" name="Google Shape;458;p23">
            <a:extLst>
              <a:ext uri="{FF2B5EF4-FFF2-40B4-BE49-F238E27FC236}">
                <a16:creationId xmlns:a16="http://schemas.microsoft.com/office/drawing/2014/main" xmlns="" id="{E64C8FB2-2B96-46CA-9FE9-E71DA2F3AC3C}"/>
              </a:ext>
            </a:extLst>
          </p:cNvPr>
          <p:cNvSpPr txBox="1"/>
          <p:nvPr/>
        </p:nvSpPr>
        <p:spPr>
          <a:xfrm>
            <a:off x="9951922" y="164294"/>
            <a:ext cx="2137829"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26"/>
          <p:cNvPicPr preferRelativeResize="0"/>
          <p:nvPr/>
        </p:nvPicPr>
        <p:blipFill rotWithShape="1">
          <a:blip r:embed="rId3">
            <a:alphaModFix/>
          </a:blip>
          <a:srcRect b="7955"/>
          <a:stretch/>
        </p:blipFill>
        <p:spPr>
          <a:xfrm>
            <a:off x="6451876" y="2967997"/>
            <a:ext cx="4168027" cy="3366655"/>
          </a:xfrm>
          <a:prstGeom prst="rect">
            <a:avLst/>
          </a:prstGeom>
          <a:noFill/>
          <a:ln>
            <a:noFill/>
          </a:ln>
        </p:spPr>
      </p:pic>
      <p:sp>
        <p:nvSpPr>
          <p:cNvPr id="510" name="Google Shape;510;p26"/>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Primary Replication Metrics: </a:t>
            </a:r>
            <a:r>
              <a:rPr lang="en-US" sz="2880" b="1" u="sng">
                <a:solidFill>
                  <a:srgbClr val="002060"/>
                </a:solidFill>
              </a:rPr>
              <a:t/>
            </a:r>
            <a:br>
              <a:rPr lang="en-US" sz="2880" b="1" u="sng">
                <a:solidFill>
                  <a:srgbClr val="002060"/>
                </a:solidFill>
              </a:rPr>
            </a:br>
            <a:r>
              <a:rPr lang="en-US" sz="2880" b="1" u="sng">
                <a:solidFill>
                  <a:srgbClr val="002060"/>
                </a:solidFill>
              </a:rPr>
              <a:t>Effect Size and Confidence Limits</a:t>
            </a:r>
            <a:endParaRPr/>
          </a:p>
        </p:txBody>
      </p:sp>
      <p:sp>
        <p:nvSpPr>
          <p:cNvPr id="511" name="Google Shape;511;p26"/>
          <p:cNvSpPr txBox="1">
            <a:spLocks noGrp="1"/>
          </p:cNvSpPr>
          <p:nvPr>
            <p:ph type="body" idx="1"/>
          </p:nvPr>
        </p:nvSpPr>
        <p:spPr>
          <a:xfrm>
            <a:off x="1009650" y="2248500"/>
            <a:ext cx="5218623" cy="4676561"/>
          </a:xfrm>
          <a:prstGeom prst="rect">
            <a:avLst/>
          </a:prstGeom>
          <a:noFill/>
          <a:ln>
            <a:noFill/>
          </a:ln>
        </p:spPr>
        <p:txBody>
          <a:bodyPr spcFirstLastPara="1" wrap="square" lIns="91425" tIns="45700" rIns="91425" bIns="45700" anchor="t" anchorCtr="0">
            <a:noAutofit/>
          </a:bodyPr>
          <a:lstStyle/>
          <a:p>
            <a:pPr marL="134541" lvl="0" indent="-137160" algn="l" rtl="0">
              <a:spcBef>
                <a:spcPts val="0"/>
              </a:spcBef>
              <a:spcAft>
                <a:spcPts val="0"/>
              </a:spcAft>
              <a:buClr>
                <a:schemeClr val="dk1"/>
              </a:buClr>
              <a:buSzPts val="2160"/>
              <a:buFont typeface="Arial"/>
              <a:buChar char="•"/>
            </a:pPr>
            <a:r>
              <a:rPr lang="en-US" sz="2160" dirty="0">
                <a:latin typeface="Franklin Gothic Book" panose="020B0503020102020204" pitchFamily="34" charset="0"/>
              </a:rPr>
              <a:t>Mean difference: </a:t>
            </a:r>
            <a:r>
              <a:rPr lang="en-US" sz="2160" b="1" dirty="0">
                <a:solidFill>
                  <a:srgbClr val="002060"/>
                </a:solidFill>
                <a:latin typeface="Franklin Gothic Book" panose="020B0503020102020204" pitchFamily="34" charset="0"/>
              </a:rPr>
              <a:t>0.05 </a:t>
            </a:r>
            <a:endParaRPr dirty="0">
              <a:latin typeface="Franklin Gothic Book" panose="020B0503020102020204" pitchFamily="34" charset="0"/>
            </a:endParaRPr>
          </a:p>
          <a:p>
            <a:pPr marL="335756" lvl="1" indent="-201216" algn="l" rtl="0">
              <a:spcBef>
                <a:spcPts val="900"/>
              </a:spcBef>
              <a:spcAft>
                <a:spcPts val="0"/>
              </a:spcAft>
              <a:buClr>
                <a:schemeClr val="dk1"/>
              </a:buClr>
              <a:buSzPts val="1679"/>
              <a:buChar char="•"/>
            </a:pPr>
            <a:r>
              <a:rPr lang="en-US" sz="1679" dirty="0">
                <a:latin typeface="Franklin Gothic Book" panose="020B0503020102020204" pitchFamily="34" charset="0"/>
              </a:rPr>
              <a:t>Relative effect size range [50%, 349%]</a:t>
            </a:r>
            <a:endParaRPr dirty="0">
              <a:latin typeface="Franklin Gothic Book" panose="020B0503020102020204" pitchFamily="34" charset="0"/>
            </a:endParaRPr>
          </a:p>
          <a:p>
            <a:pPr marL="457209" lvl="0" indent="-342909" algn="l" rtl="0">
              <a:spcBef>
                <a:spcPts val="900"/>
              </a:spcBef>
              <a:spcAft>
                <a:spcPts val="0"/>
              </a:spcAft>
              <a:buClr>
                <a:schemeClr val="dk1"/>
              </a:buClr>
              <a:buSzPts val="1800"/>
              <a:buFont typeface="Libre Franklin Medium"/>
              <a:buNone/>
            </a:pPr>
            <a:endParaRPr dirty="0">
              <a:latin typeface="Franklin Gothic Book" panose="020B0503020102020204" pitchFamily="34" charset="0"/>
            </a:endParaRPr>
          </a:p>
        </p:txBody>
      </p:sp>
      <p:sp>
        <p:nvSpPr>
          <p:cNvPr id="512" name="Google Shape;512;p26"/>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latin typeface="Franklin Gothic Book" panose="020B0503020102020204" pitchFamily="34" charset="0"/>
              </a:rPr>
              <a:t>31</a:t>
            </a:fld>
            <a:endParaRPr>
              <a:solidFill>
                <a:srgbClr val="888888"/>
              </a:solidFill>
              <a:latin typeface="Franklin Gothic Book" panose="020B0503020102020204" pitchFamily="34" charset="0"/>
            </a:endParaRPr>
          </a:p>
        </p:txBody>
      </p:sp>
      <p:sp>
        <p:nvSpPr>
          <p:cNvPr id="513" name="Google Shape;513;p26"/>
          <p:cNvSpPr txBox="1">
            <a:spLocks noGrp="1"/>
          </p:cNvSpPr>
          <p:nvPr>
            <p:ph type="body" idx="2"/>
          </p:nvPr>
        </p:nvSpPr>
        <p:spPr>
          <a:xfrm>
            <a:off x="6521571" y="2248498"/>
            <a:ext cx="5215450" cy="4676561"/>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800"/>
              <a:buFont typeface="Arial"/>
              <a:buChar char="•"/>
            </a:pPr>
            <a:r>
              <a:rPr lang="en-US">
                <a:latin typeface="Franklin Gothic Book" panose="020B0503020102020204" pitchFamily="34" charset="0"/>
              </a:rPr>
              <a:t>Correlation coefficient = 0.74</a:t>
            </a:r>
            <a:endParaRPr>
              <a:latin typeface="Franklin Gothic Book" panose="020B0503020102020204" pitchFamily="34" charset="0"/>
            </a:endParaRPr>
          </a:p>
        </p:txBody>
      </p:sp>
      <p:sp>
        <p:nvSpPr>
          <p:cNvPr id="514" name="Google Shape;514;p26"/>
          <p:cNvSpPr txBox="1"/>
          <p:nvPr/>
        </p:nvSpPr>
        <p:spPr>
          <a:xfrm>
            <a:off x="1009651" y="1198127"/>
            <a:ext cx="3708579"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Franklin Gothic Book" panose="020B0503020102020204" pitchFamily="34" charset="0"/>
                <a:ea typeface="Libre Franklin"/>
                <a:cs typeface="Libre Franklin"/>
                <a:sym typeface="Libre Franklin"/>
              </a:rPr>
              <a:t>Difference in log effect size</a:t>
            </a:r>
            <a:endParaRPr dirty="0">
              <a:latin typeface="Franklin Gothic Book" panose="020B0503020102020204" pitchFamily="34" charset="0"/>
            </a:endParaRPr>
          </a:p>
          <a:p>
            <a:pPr marL="0" marR="0" lvl="0" indent="0" algn="l" rtl="0">
              <a:spcBef>
                <a:spcPts val="0"/>
              </a:spcBef>
              <a:spcAft>
                <a:spcPts val="0"/>
              </a:spcAft>
              <a:buNone/>
            </a:pPr>
            <a:r>
              <a:rPr lang="en-US" sz="1920" b="1" dirty="0">
                <a:solidFill>
                  <a:schemeClr val="dk1"/>
                </a:solidFill>
                <a:latin typeface="Franklin Gothic Book" panose="020B0503020102020204" pitchFamily="34" charset="0"/>
                <a:ea typeface="Libre Franklin"/>
                <a:cs typeface="Libre Franklin"/>
                <a:sym typeface="Libre Franklin"/>
              </a:rPr>
              <a:t>(publication – replication)</a:t>
            </a:r>
            <a:endParaRPr dirty="0">
              <a:latin typeface="Franklin Gothic Book" panose="020B0503020102020204" pitchFamily="34" charset="0"/>
            </a:endParaRPr>
          </a:p>
        </p:txBody>
      </p:sp>
      <p:sp>
        <p:nvSpPr>
          <p:cNvPr id="515" name="Google Shape;515;p26"/>
          <p:cNvSpPr txBox="1"/>
          <p:nvPr/>
        </p:nvSpPr>
        <p:spPr>
          <a:xfrm>
            <a:off x="6373335" y="1210303"/>
            <a:ext cx="4340804"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Franklin Gothic Book" panose="020B0503020102020204" pitchFamily="34" charset="0"/>
                <a:ea typeface="Libre Franklin"/>
                <a:cs typeface="Libre Franklin"/>
                <a:sym typeface="Libre Franklin"/>
              </a:rPr>
              <a:t>Correlation between effect sizes</a:t>
            </a:r>
            <a:endParaRPr>
              <a:latin typeface="Franklin Gothic Book" panose="020B0503020102020204" pitchFamily="34" charset="0"/>
            </a:endParaRPr>
          </a:p>
          <a:p>
            <a:pPr marL="0" marR="0" lvl="0" indent="0" algn="l" rtl="0">
              <a:spcBef>
                <a:spcPts val="0"/>
              </a:spcBef>
              <a:spcAft>
                <a:spcPts val="0"/>
              </a:spcAft>
              <a:buNone/>
            </a:pPr>
            <a:r>
              <a:rPr lang="en-US" sz="1920" b="1">
                <a:solidFill>
                  <a:srgbClr val="C00000"/>
                </a:solidFill>
                <a:latin typeface="Franklin Gothic Book" panose="020B0503020102020204" pitchFamily="34" charset="0"/>
                <a:ea typeface="Libre Franklin"/>
                <a:cs typeface="Libre Franklin"/>
                <a:sym typeface="Libre Franklin"/>
              </a:rPr>
              <a:t>(publication vs replication)</a:t>
            </a:r>
            <a:endParaRPr>
              <a:latin typeface="Franklin Gothic Book" panose="020B0503020102020204" pitchFamily="34" charset="0"/>
            </a:endParaRPr>
          </a:p>
        </p:txBody>
      </p:sp>
      <p:sp>
        <p:nvSpPr>
          <p:cNvPr id="518" name="Google Shape;518;p26"/>
          <p:cNvSpPr/>
          <p:nvPr/>
        </p:nvSpPr>
        <p:spPr>
          <a:xfrm>
            <a:off x="9422573" y="3541315"/>
            <a:ext cx="1261147" cy="1284222"/>
          </a:xfrm>
          <a:prstGeom prst="ellipse">
            <a:avLst/>
          </a:prstGeom>
          <a:noFill/>
          <a:ln w="952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pic>
        <p:nvPicPr>
          <p:cNvPr id="519" name="Google Shape;519;p26"/>
          <p:cNvPicPr preferRelativeResize="0"/>
          <p:nvPr/>
        </p:nvPicPr>
        <p:blipFill rotWithShape="1">
          <a:blip r:embed="rId4">
            <a:alphaModFix/>
          </a:blip>
          <a:srcRect/>
          <a:stretch/>
        </p:blipFill>
        <p:spPr>
          <a:xfrm>
            <a:off x="1411795" y="3503907"/>
            <a:ext cx="3862760" cy="2838544"/>
          </a:xfrm>
          <a:prstGeom prst="rect">
            <a:avLst/>
          </a:prstGeom>
          <a:noFill/>
          <a:ln>
            <a:noFill/>
          </a:ln>
        </p:spPr>
      </p:pic>
      <p:sp>
        <p:nvSpPr>
          <p:cNvPr id="520" name="Google Shape;520;p26"/>
          <p:cNvSpPr txBox="1"/>
          <p:nvPr/>
        </p:nvSpPr>
        <p:spPr>
          <a:xfrm>
            <a:off x="8303854" y="6171203"/>
            <a:ext cx="139065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Replication</a:t>
            </a:r>
            <a:endParaRPr>
              <a:latin typeface="Franklin Gothic Book" panose="020B0503020102020204" pitchFamily="34" charset="0"/>
            </a:endParaRPr>
          </a:p>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a:t>
            </a:r>
            <a:endParaRPr>
              <a:latin typeface="Franklin Gothic Book" panose="020B0503020102020204" pitchFamily="34" charset="0"/>
            </a:endParaRPr>
          </a:p>
        </p:txBody>
      </p:sp>
      <p:sp>
        <p:nvSpPr>
          <p:cNvPr id="521" name="Google Shape;521;p26"/>
          <p:cNvSpPr txBox="1"/>
          <p:nvPr/>
        </p:nvSpPr>
        <p:spPr>
          <a:xfrm rot="-5400000">
            <a:off x="5823110" y="4271303"/>
            <a:ext cx="1416131" cy="3231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Publication</a:t>
            </a:r>
            <a:endParaRPr>
              <a:latin typeface="Franklin Gothic Book" panose="020B0503020102020204" pitchFamily="34" charset="0"/>
            </a:endParaRPr>
          </a:p>
        </p:txBody>
      </p:sp>
      <p:sp>
        <p:nvSpPr>
          <p:cNvPr id="523" name="Google Shape;523;p26"/>
          <p:cNvSpPr/>
          <p:nvPr/>
        </p:nvSpPr>
        <p:spPr>
          <a:xfrm>
            <a:off x="997259" y="1302315"/>
            <a:ext cx="5091947" cy="5145887"/>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16" name="Google Shape;458;p23">
            <a:extLst>
              <a:ext uri="{FF2B5EF4-FFF2-40B4-BE49-F238E27FC236}">
                <a16:creationId xmlns:a16="http://schemas.microsoft.com/office/drawing/2014/main" xmlns="" id="{E64C8FB2-2B96-46CA-9FE9-E71DA2F3AC3C}"/>
              </a:ext>
            </a:extLst>
          </p:cNvPr>
          <p:cNvSpPr txBox="1"/>
          <p:nvPr/>
        </p:nvSpPr>
        <p:spPr>
          <a:xfrm>
            <a:off x="9951922" y="164294"/>
            <a:ext cx="2137829"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
        <p:nvSpPr>
          <p:cNvPr id="17" name="TextBox 16">
            <a:extLst>
              <a:ext uri="{FF2B5EF4-FFF2-40B4-BE49-F238E27FC236}">
                <a16:creationId xmlns:a16="http://schemas.microsoft.com/office/drawing/2014/main" xmlns="" id="{D3C01A4D-DB8F-43E9-AADC-580247AE2B9D}"/>
              </a:ext>
            </a:extLst>
          </p:cNvPr>
          <p:cNvSpPr txBox="1"/>
          <p:nvPr/>
        </p:nvSpPr>
        <p:spPr>
          <a:xfrm>
            <a:off x="6580918" y="2209243"/>
            <a:ext cx="3253962" cy="923330"/>
          </a:xfrm>
          <a:prstGeom prst="rect">
            <a:avLst/>
          </a:prstGeom>
          <a:solidFill>
            <a:schemeClr val="bg1"/>
          </a:solidFill>
          <a:ln>
            <a:solidFill>
              <a:srgbClr val="002060"/>
            </a:solidFill>
          </a:ln>
        </p:spPr>
        <p:txBody>
          <a:bodyPr wrap="square" rtlCol="0">
            <a:spAutoFit/>
          </a:bodyPr>
          <a:lstStyle/>
          <a:p>
            <a:r>
              <a:rPr lang="en-US" sz="1800" b="1" dirty="0">
                <a:latin typeface="Franklin Gothic Book" panose="020B0503020102020204" pitchFamily="34" charset="0"/>
              </a:rPr>
              <a:t>Hazard ratio for major bleeding</a:t>
            </a:r>
          </a:p>
          <a:p>
            <a:r>
              <a:rPr lang="en-US" sz="1800" b="1" dirty="0">
                <a:solidFill>
                  <a:srgbClr val="002060"/>
                </a:solidFill>
                <a:latin typeface="Franklin Gothic Book" panose="020B0503020102020204" pitchFamily="34" charset="0"/>
              </a:rPr>
              <a:t>Original:       1.9</a:t>
            </a:r>
          </a:p>
          <a:p>
            <a:r>
              <a:rPr lang="en-US" sz="1800" b="1" dirty="0">
                <a:solidFill>
                  <a:srgbClr val="C00000"/>
                </a:solidFill>
                <a:latin typeface="Franklin Gothic Book" panose="020B0503020102020204" pitchFamily="34" charset="0"/>
              </a:rPr>
              <a:t>Replication: 3.4</a:t>
            </a:r>
          </a:p>
        </p:txBody>
      </p:sp>
      <p:cxnSp>
        <p:nvCxnSpPr>
          <p:cNvPr id="18" name="Straight Arrow Connector 17">
            <a:extLst>
              <a:ext uri="{FF2B5EF4-FFF2-40B4-BE49-F238E27FC236}">
                <a16:creationId xmlns:a16="http://schemas.microsoft.com/office/drawing/2014/main" xmlns="" id="{063B09D4-0666-4810-B84E-10B9DBAAA93A}"/>
              </a:ext>
            </a:extLst>
          </p:cNvPr>
          <p:cNvCxnSpPr>
            <a:cxnSpLocks/>
            <a:stCxn id="17" idx="2"/>
          </p:cNvCxnSpPr>
          <p:nvPr/>
        </p:nvCxnSpPr>
        <p:spPr>
          <a:xfrm>
            <a:off x="8207899" y="3132573"/>
            <a:ext cx="1626981" cy="86191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C20EE15-41AF-4843-A09E-0345FA8737A9}"/>
              </a:ext>
            </a:extLst>
          </p:cNvPr>
          <p:cNvSpPr txBox="1"/>
          <p:nvPr/>
        </p:nvSpPr>
        <p:spPr>
          <a:xfrm>
            <a:off x="786047" y="1191663"/>
            <a:ext cx="5091948" cy="5293757"/>
          </a:xfrm>
          <a:prstGeom prst="rect">
            <a:avLst/>
          </a:prstGeom>
          <a:solidFill>
            <a:schemeClr val="bg1"/>
          </a:solidFill>
          <a:ln>
            <a:solidFill>
              <a:schemeClr val="tx1"/>
            </a:solidFill>
          </a:ln>
        </p:spPr>
        <p:txBody>
          <a:bodyPr wrap="square" rtlCol="0">
            <a:spAutoFit/>
          </a:bodyPr>
          <a:lstStyle/>
          <a:p>
            <a:r>
              <a:rPr lang="en-US" sz="2000" b="1" dirty="0">
                <a:solidFill>
                  <a:srgbClr val="C00000"/>
                </a:solidFill>
                <a:latin typeface="Franklin Gothic Book" panose="020B0503020102020204" pitchFamily="34" charset="0"/>
              </a:rPr>
              <a:t>Notes from replication team:</a:t>
            </a:r>
          </a:p>
          <a:p>
            <a:endParaRPr lang="en-US" sz="2000" b="1" dirty="0">
              <a:solidFill>
                <a:srgbClr val="C00000"/>
              </a:solidFill>
              <a:latin typeface="Franklin Gothic Book" panose="020B0503020102020204" pitchFamily="34" charset="0"/>
            </a:endParaRPr>
          </a:p>
          <a:p>
            <a:pPr marL="285750" lvl="1" indent="-285750">
              <a:buFont typeface="Arial" panose="020B0604020202020204" pitchFamily="34" charset="0"/>
              <a:buChar char="•"/>
            </a:pPr>
            <a:r>
              <a:rPr lang="en-US" sz="2000" dirty="0">
                <a:solidFill>
                  <a:srgbClr val="C00000"/>
                </a:solidFill>
                <a:latin typeface="Franklin Gothic Book" panose="020B0503020102020204" pitchFamily="34" charset="0"/>
              </a:rPr>
              <a:t>Discrepancies between exclusions in manuscript text versus attrition table</a:t>
            </a:r>
          </a:p>
          <a:p>
            <a:pPr marL="285750" lvl="1" indent="-285750">
              <a:buFont typeface="Arial" panose="020B0604020202020204" pitchFamily="34" charset="0"/>
              <a:buChar char="•"/>
            </a:pPr>
            <a:r>
              <a:rPr lang="en-US" sz="2000" dirty="0">
                <a:solidFill>
                  <a:srgbClr val="C00000"/>
                </a:solidFill>
                <a:latin typeface="Franklin Gothic Book" panose="020B0503020102020204" pitchFamily="34" charset="0"/>
              </a:rPr>
              <a:t>Made assumptions regarding algorithms to define exclusion, covariates</a:t>
            </a:r>
          </a:p>
          <a:p>
            <a:pPr marL="630238" lvl="6" indent="-285750">
              <a:buFont typeface="Arial" panose="020B0604020202020204" pitchFamily="34" charset="0"/>
              <a:buChar char="•"/>
            </a:pPr>
            <a:r>
              <a:rPr lang="en-US" sz="2000" dirty="0">
                <a:solidFill>
                  <a:srgbClr val="C00000"/>
                </a:solidFill>
                <a:latin typeface="Franklin Gothic Book" panose="020B0503020102020204" pitchFamily="34" charset="0"/>
              </a:rPr>
              <a:t>Codes? Care setting? </a:t>
            </a:r>
            <a:r>
              <a:rPr lang="en-US" sz="2000" dirty="0" err="1">
                <a:solidFill>
                  <a:srgbClr val="C00000"/>
                </a:solidFill>
                <a:latin typeface="Franklin Gothic Book" panose="020B0503020102020204" pitchFamily="34" charset="0"/>
              </a:rPr>
              <a:t>Dx</a:t>
            </a:r>
            <a:r>
              <a:rPr lang="en-US" sz="2000" dirty="0">
                <a:solidFill>
                  <a:srgbClr val="C00000"/>
                </a:solidFill>
                <a:latin typeface="Franklin Gothic Book" panose="020B0503020102020204" pitchFamily="34" charset="0"/>
              </a:rPr>
              <a:t> position?</a:t>
            </a:r>
          </a:p>
          <a:p>
            <a:pPr marL="285750" lvl="2" indent="-285750">
              <a:buFont typeface="Arial" panose="020B0604020202020204" pitchFamily="34" charset="0"/>
              <a:buChar char="•"/>
            </a:pPr>
            <a:r>
              <a:rPr lang="en-US" sz="2000" dirty="0">
                <a:solidFill>
                  <a:srgbClr val="C00000"/>
                </a:solidFill>
                <a:latin typeface="Franklin Gothic Book" panose="020B0503020102020204" pitchFamily="34" charset="0"/>
              </a:rPr>
              <a:t>Day 0 in assessment window? </a:t>
            </a:r>
          </a:p>
          <a:p>
            <a:pPr lvl="1" indent="-285750">
              <a:buFont typeface="Arial" panose="020B0604020202020204" pitchFamily="34" charset="0"/>
              <a:buChar char="•"/>
            </a:pPr>
            <a:r>
              <a:rPr lang="en-US" sz="2000" dirty="0">
                <a:solidFill>
                  <a:srgbClr val="C00000"/>
                </a:solidFill>
                <a:latin typeface="Franklin Gothic Book" panose="020B0503020102020204" pitchFamily="34" charset="0"/>
              </a:rPr>
              <a:t>Outcome algorithm was in appendix</a:t>
            </a:r>
          </a:p>
          <a:p>
            <a:pPr indent="-285750">
              <a:buFont typeface="Arial" panose="020B0604020202020204" pitchFamily="34" charset="0"/>
              <a:buChar char="•"/>
            </a:pPr>
            <a:endParaRPr lang="en-US" sz="2000" dirty="0">
              <a:solidFill>
                <a:srgbClr val="C00000"/>
              </a:solidFill>
              <a:latin typeface="Franklin Gothic Book" panose="020B0503020102020204" pitchFamily="34" charset="0"/>
            </a:endParaRPr>
          </a:p>
          <a:p>
            <a:r>
              <a:rPr lang="en-US" sz="2000" b="1" dirty="0">
                <a:solidFill>
                  <a:srgbClr val="C00000"/>
                </a:solidFill>
                <a:latin typeface="Franklin Gothic Book" panose="020B0503020102020204" pitchFamily="34" charset="0"/>
              </a:rPr>
              <a:t>Sample size and characteristics:</a:t>
            </a:r>
          </a:p>
          <a:p>
            <a:endParaRPr lang="en-US" sz="2000" b="1" dirty="0">
              <a:solidFill>
                <a:srgbClr val="C00000"/>
              </a:solidFill>
              <a:latin typeface="Franklin Gothic Book" panose="020B0503020102020204" pitchFamily="34" charset="0"/>
            </a:endParaRPr>
          </a:p>
          <a:p>
            <a:pPr marL="285750" indent="-285750">
              <a:buFont typeface="Arial" panose="020B0604020202020204" pitchFamily="34" charset="0"/>
              <a:buChar char="•"/>
            </a:pPr>
            <a:r>
              <a:rPr lang="en-US" sz="2000" dirty="0">
                <a:solidFill>
                  <a:srgbClr val="C00000"/>
                </a:solidFill>
                <a:latin typeface="Franklin Gothic Book" panose="020B0503020102020204" pitchFamily="34" charset="0"/>
              </a:rPr>
              <a:t>Replication cohort was 10% larger</a:t>
            </a:r>
          </a:p>
          <a:p>
            <a:pPr marL="285750" indent="-285750">
              <a:buFont typeface="Arial" panose="020B0604020202020204" pitchFamily="34" charset="0"/>
              <a:buChar char="•"/>
            </a:pPr>
            <a:r>
              <a:rPr lang="en-US" sz="2000" dirty="0">
                <a:solidFill>
                  <a:srgbClr val="C00000"/>
                </a:solidFill>
                <a:latin typeface="Franklin Gothic Book" panose="020B0503020102020204" pitchFamily="34" charset="0"/>
              </a:rPr>
              <a:t>Most replicated baseline characteristics within 10% points</a:t>
            </a:r>
          </a:p>
          <a:p>
            <a:pPr marL="285750" lvl="3" indent="-285750">
              <a:buFont typeface="Arial" panose="020B0604020202020204" pitchFamily="34" charset="0"/>
              <a:buChar char="•"/>
            </a:pPr>
            <a:r>
              <a:rPr lang="en-US" sz="2000" dirty="0">
                <a:solidFill>
                  <a:srgbClr val="C00000"/>
                </a:solidFill>
                <a:latin typeface="Franklin Gothic Book" panose="020B0503020102020204" pitchFamily="34" charset="0"/>
              </a:rPr>
              <a:t>Reported outcome rate in original and replication very different (P vs S?)</a:t>
            </a:r>
          </a:p>
        </p:txBody>
      </p:sp>
    </p:spTree>
    <p:extLst>
      <p:ext uri="{BB962C8B-B14F-4D97-AF65-F5344CB8AC3E}">
        <p14:creationId xmlns:p14="http://schemas.microsoft.com/office/powerpoint/2010/main" val="263868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26"/>
          <p:cNvPicPr preferRelativeResize="0"/>
          <p:nvPr/>
        </p:nvPicPr>
        <p:blipFill rotWithShape="1">
          <a:blip r:embed="rId3">
            <a:alphaModFix/>
          </a:blip>
          <a:srcRect b="7955"/>
          <a:stretch/>
        </p:blipFill>
        <p:spPr>
          <a:xfrm>
            <a:off x="6451876" y="2967997"/>
            <a:ext cx="4168027" cy="3366655"/>
          </a:xfrm>
          <a:prstGeom prst="rect">
            <a:avLst/>
          </a:prstGeom>
          <a:noFill/>
          <a:ln>
            <a:noFill/>
          </a:ln>
        </p:spPr>
      </p:pic>
      <p:sp>
        <p:nvSpPr>
          <p:cNvPr id="510" name="Google Shape;510;p26"/>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Primary Replication Metrics: </a:t>
            </a:r>
            <a:r>
              <a:rPr lang="en-US" sz="2880" b="1" u="sng">
                <a:solidFill>
                  <a:srgbClr val="002060"/>
                </a:solidFill>
              </a:rPr>
              <a:t/>
            </a:r>
            <a:br>
              <a:rPr lang="en-US" sz="2880" b="1" u="sng">
                <a:solidFill>
                  <a:srgbClr val="002060"/>
                </a:solidFill>
              </a:rPr>
            </a:br>
            <a:r>
              <a:rPr lang="en-US" sz="2880" b="1" u="sng">
                <a:solidFill>
                  <a:srgbClr val="002060"/>
                </a:solidFill>
              </a:rPr>
              <a:t>Effect Size and Confidence Limits</a:t>
            </a:r>
            <a:endParaRPr/>
          </a:p>
        </p:txBody>
      </p:sp>
      <p:sp>
        <p:nvSpPr>
          <p:cNvPr id="511" name="Google Shape;511;p26"/>
          <p:cNvSpPr txBox="1">
            <a:spLocks noGrp="1"/>
          </p:cNvSpPr>
          <p:nvPr>
            <p:ph type="body" idx="1"/>
          </p:nvPr>
        </p:nvSpPr>
        <p:spPr>
          <a:xfrm>
            <a:off x="1009650" y="2248500"/>
            <a:ext cx="5218623" cy="4676561"/>
          </a:xfrm>
          <a:prstGeom prst="rect">
            <a:avLst/>
          </a:prstGeom>
          <a:noFill/>
          <a:ln>
            <a:noFill/>
          </a:ln>
        </p:spPr>
        <p:txBody>
          <a:bodyPr spcFirstLastPara="1" wrap="square" lIns="91425" tIns="45700" rIns="91425" bIns="45700" anchor="t" anchorCtr="0">
            <a:noAutofit/>
          </a:bodyPr>
          <a:lstStyle/>
          <a:p>
            <a:pPr marL="134541" lvl="0" indent="-137160" algn="l" rtl="0">
              <a:spcBef>
                <a:spcPts val="0"/>
              </a:spcBef>
              <a:spcAft>
                <a:spcPts val="0"/>
              </a:spcAft>
              <a:buClr>
                <a:schemeClr val="dk1"/>
              </a:buClr>
              <a:buSzPts val="2160"/>
              <a:buFont typeface="Arial"/>
              <a:buChar char="•"/>
            </a:pPr>
            <a:r>
              <a:rPr lang="en-US" sz="2160" dirty="0">
                <a:latin typeface="Franklin Gothic Book" panose="020B0503020102020204" pitchFamily="34" charset="0"/>
              </a:rPr>
              <a:t>Mean difference: </a:t>
            </a:r>
            <a:r>
              <a:rPr lang="en-US" sz="2160" b="1" dirty="0">
                <a:solidFill>
                  <a:srgbClr val="002060"/>
                </a:solidFill>
                <a:latin typeface="Franklin Gothic Book" panose="020B0503020102020204" pitchFamily="34" charset="0"/>
              </a:rPr>
              <a:t>0.05 </a:t>
            </a:r>
            <a:endParaRPr dirty="0">
              <a:latin typeface="Franklin Gothic Book" panose="020B0503020102020204" pitchFamily="34" charset="0"/>
            </a:endParaRPr>
          </a:p>
          <a:p>
            <a:pPr marL="335756" lvl="1" indent="-201216" algn="l" rtl="0">
              <a:spcBef>
                <a:spcPts val="900"/>
              </a:spcBef>
              <a:spcAft>
                <a:spcPts val="0"/>
              </a:spcAft>
              <a:buClr>
                <a:schemeClr val="dk1"/>
              </a:buClr>
              <a:buSzPts val="1679"/>
              <a:buChar char="•"/>
            </a:pPr>
            <a:r>
              <a:rPr lang="en-US" sz="1679" dirty="0">
                <a:latin typeface="Franklin Gothic Book" panose="020B0503020102020204" pitchFamily="34" charset="0"/>
              </a:rPr>
              <a:t>Relative effect size range [50%, 349%]</a:t>
            </a:r>
            <a:endParaRPr dirty="0">
              <a:latin typeface="Franklin Gothic Book" panose="020B0503020102020204" pitchFamily="34" charset="0"/>
            </a:endParaRPr>
          </a:p>
          <a:p>
            <a:pPr marL="457209" lvl="0" indent="-342909" algn="l" rtl="0">
              <a:spcBef>
                <a:spcPts val="900"/>
              </a:spcBef>
              <a:spcAft>
                <a:spcPts val="0"/>
              </a:spcAft>
              <a:buClr>
                <a:schemeClr val="dk1"/>
              </a:buClr>
              <a:buSzPts val="1800"/>
              <a:buFont typeface="Libre Franklin Medium"/>
              <a:buNone/>
            </a:pPr>
            <a:endParaRPr dirty="0">
              <a:latin typeface="Franklin Gothic Book" panose="020B0503020102020204" pitchFamily="34" charset="0"/>
            </a:endParaRPr>
          </a:p>
        </p:txBody>
      </p:sp>
      <p:sp>
        <p:nvSpPr>
          <p:cNvPr id="512" name="Google Shape;512;p26"/>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latin typeface="Franklin Gothic Book" panose="020B0503020102020204" pitchFamily="34" charset="0"/>
              </a:rPr>
              <a:t>32</a:t>
            </a:fld>
            <a:endParaRPr>
              <a:solidFill>
                <a:srgbClr val="888888"/>
              </a:solidFill>
              <a:latin typeface="Franklin Gothic Book" panose="020B0503020102020204" pitchFamily="34" charset="0"/>
            </a:endParaRPr>
          </a:p>
        </p:txBody>
      </p:sp>
      <p:sp>
        <p:nvSpPr>
          <p:cNvPr id="513" name="Google Shape;513;p26"/>
          <p:cNvSpPr txBox="1">
            <a:spLocks noGrp="1"/>
          </p:cNvSpPr>
          <p:nvPr>
            <p:ph type="body" idx="2"/>
          </p:nvPr>
        </p:nvSpPr>
        <p:spPr>
          <a:xfrm>
            <a:off x="6521571" y="2248498"/>
            <a:ext cx="5215450" cy="4676561"/>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800"/>
              <a:buFont typeface="Arial"/>
              <a:buChar char="•"/>
            </a:pPr>
            <a:r>
              <a:rPr lang="en-US">
                <a:latin typeface="Franklin Gothic Book" panose="020B0503020102020204" pitchFamily="34" charset="0"/>
              </a:rPr>
              <a:t>Correlation coefficient = 0.74</a:t>
            </a:r>
            <a:endParaRPr>
              <a:latin typeface="Franklin Gothic Book" panose="020B0503020102020204" pitchFamily="34" charset="0"/>
            </a:endParaRPr>
          </a:p>
        </p:txBody>
      </p:sp>
      <p:sp>
        <p:nvSpPr>
          <p:cNvPr id="514" name="Google Shape;514;p26"/>
          <p:cNvSpPr txBox="1"/>
          <p:nvPr/>
        </p:nvSpPr>
        <p:spPr>
          <a:xfrm>
            <a:off x="1009651" y="1198127"/>
            <a:ext cx="3708579"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Franklin Gothic Book" panose="020B0503020102020204" pitchFamily="34" charset="0"/>
                <a:ea typeface="Libre Franklin"/>
                <a:cs typeface="Libre Franklin"/>
                <a:sym typeface="Libre Franklin"/>
              </a:rPr>
              <a:t>Difference in log effect size</a:t>
            </a:r>
            <a:endParaRPr dirty="0">
              <a:latin typeface="Franklin Gothic Book" panose="020B0503020102020204" pitchFamily="34" charset="0"/>
            </a:endParaRPr>
          </a:p>
          <a:p>
            <a:pPr marL="0" marR="0" lvl="0" indent="0" algn="l" rtl="0">
              <a:spcBef>
                <a:spcPts val="0"/>
              </a:spcBef>
              <a:spcAft>
                <a:spcPts val="0"/>
              </a:spcAft>
              <a:buNone/>
            </a:pPr>
            <a:r>
              <a:rPr lang="en-US" sz="1920" b="1" dirty="0">
                <a:solidFill>
                  <a:schemeClr val="dk1"/>
                </a:solidFill>
                <a:latin typeface="Franklin Gothic Book" panose="020B0503020102020204" pitchFamily="34" charset="0"/>
                <a:ea typeface="Libre Franklin"/>
                <a:cs typeface="Libre Franklin"/>
                <a:sym typeface="Libre Franklin"/>
              </a:rPr>
              <a:t>(publication – replication)</a:t>
            </a:r>
            <a:endParaRPr dirty="0">
              <a:latin typeface="Franklin Gothic Book" panose="020B0503020102020204" pitchFamily="34" charset="0"/>
            </a:endParaRPr>
          </a:p>
        </p:txBody>
      </p:sp>
      <p:sp>
        <p:nvSpPr>
          <p:cNvPr id="515" name="Google Shape;515;p26"/>
          <p:cNvSpPr txBox="1"/>
          <p:nvPr/>
        </p:nvSpPr>
        <p:spPr>
          <a:xfrm>
            <a:off x="6373335" y="1210303"/>
            <a:ext cx="4340804"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Franklin Gothic Book" panose="020B0503020102020204" pitchFamily="34" charset="0"/>
                <a:ea typeface="Libre Franklin"/>
                <a:cs typeface="Libre Franklin"/>
                <a:sym typeface="Libre Franklin"/>
              </a:rPr>
              <a:t>Correlation between effect sizes</a:t>
            </a:r>
            <a:endParaRPr>
              <a:latin typeface="Franklin Gothic Book" panose="020B0503020102020204" pitchFamily="34" charset="0"/>
            </a:endParaRPr>
          </a:p>
          <a:p>
            <a:pPr marL="0" marR="0" lvl="0" indent="0" algn="l" rtl="0">
              <a:spcBef>
                <a:spcPts val="0"/>
              </a:spcBef>
              <a:spcAft>
                <a:spcPts val="0"/>
              </a:spcAft>
              <a:buNone/>
            </a:pPr>
            <a:r>
              <a:rPr lang="en-US" sz="1920" b="1">
                <a:solidFill>
                  <a:srgbClr val="C00000"/>
                </a:solidFill>
                <a:latin typeface="Franklin Gothic Book" panose="020B0503020102020204" pitchFamily="34" charset="0"/>
                <a:ea typeface="Libre Franklin"/>
                <a:cs typeface="Libre Franklin"/>
                <a:sym typeface="Libre Franklin"/>
              </a:rPr>
              <a:t>(publication vs replication)</a:t>
            </a:r>
            <a:endParaRPr>
              <a:latin typeface="Franklin Gothic Book" panose="020B0503020102020204" pitchFamily="34" charset="0"/>
            </a:endParaRPr>
          </a:p>
        </p:txBody>
      </p:sp>
      <p:sp>
        <p:nvSpPr>
          <p:cNvPr id="518" name="Google Shape;518;p26"/>
          <p:cNvSpPr/>
          <p:nvPr/>
        </p:nvSpPr>
        <p:spPr>
          <a:xfrm>
            <a:off x="7882996" y="4292601"/>
            <a:ext cx="617699" cy="553998"/>
          </a:xfrm>
          <a:prstGeom prst="ellipse">
            <a:avLst/>
          </a:prstGeom>
          <a:noFill/>
          <a:ln w="952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pic>
        <p:nvPicPr>
          <p:cNvPr id="519" name="Google Shape;519;p26"/>
          <p:cNvPicPr preferRelativeResize="0"/>
          <p:nvPr/>
        </p:nvPicPr>
        <p:blipFill rotWithShape="1">
          <a:blip r:embed="rId4">
            <a:alphaModFix/>
          </a:blip>
          <a:srcRect/>
          <a:stretch/>
        </p:blipFill>
        <p:spPr>
          <a:xfrm>
            <a:off x="1411795" y="3503907"/>
            <a:ext cx="3862760" cy="2838544"/>
          </a:xfrm>
          <a:prstGeom prst="rect">
            <a:avLst/>
          </a:prstGeom>
          <a:noFill/>
          <a:ln>
            <a:noFill/>
          </a:ln>
        </p:spPr>
      </p:pic>
      <p:sp>
        <p:nvSpPr>
          <p:cNvPr id="520" name="Google Shape;520;p26"/>
          <p:cNvSpPr txBox="1"/>
          <p:nvPr/>
        </p:nvSpPr>
        <p:spPr>
          <a:xfrm>
            <a:off x="8303854" y="6171203"/>
            <a:ext cx="1390650"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Replication</a:t>
            </a:r>
            <a:endParaRPr>
              <a:latin typeface="Franklin Gothic Book" panose="020B0503020102020204" pitchFamily="34" charset="0"/>
            </a:endParaRPr>
          </a:p>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a:t>
            </a:r>
            <a:endParaRPr>
              <a:latin typeface="Franklin Gothic Book" panose="020B0503020102020204" pitchFamily="34" charset="0"/>
            </a:endParaRPr>
          </a:p>
        </p:txBody>
      </p:sp>
      <p:sp>
        <p:nvSpPr>
          <p:cNvPr id="521" name="Google Shape;521;p26"/>
          <p:cNvSpPr txBox="1"/>
          <p:nvPr/>
        </p:nvSpPr>
        <p:spPr>
          <a:xfrm rot="-5400000">
            <a:off x="5823110" y="4271303"/>
            <a:ext cx="1416131" cy="3231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Franklin Gothic Book" panose="020B0503020102020204" pitchFamily="34" charset="0"/>
                <a:ea typeface="Libre Franklin"/>
                <a:cs typeface="Libre Franklin"/>
                <a:sym typeface="Libre Franklin"/>
              </a:rPr>
              <a:t>  Publication</a:t>
            </a:r>
            <a:endParaRPr>
              <a:latin typeface="Franklin Gothic Book" panose="020B0503020102020204" pitchFamily="34" charset="0"/>
            </a:endParaRPr>
          </a:p>
        </p:txBody>
      </p:sp>
      <p:sp>
        <p:nvSpPr>
          <p:cNvPr id="523" name="Google Shape;523;p26"/>
          <p:cNvSpPr/>
          <p:nvPr/>
        </p:nvSpPr>
        <p:spPr>
          <a:xfrm>
            <a:off x="997259" y="1302315"/>
            <a:ext cx="5091947" cy="5145887"/>
          </a:xfrm>
          <a:prstGeom prst="rect">
            <a:avLst/>
          </a:prstGeom>
          <a:solidFill>
            <a:schemeClr val="lt1">
              <a:alpha val="75686"/>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16" name="Google Shape;458;p23">
            <a:extLst>
              <a:ext uri="{FF2B5EF4-FFF2-40B4-BE49-F238E27FC236}">
                <a16:creationId xmlns:a16="http://schemas.microsoft.com/office/drawing/2014/main" xmlns="" id="{E64C8FB2-2B96-46CA-9FE9-E71DA2F3AC3C}"/>
              </a:ext>
            </a:extLst>
          </p:cNvPr>
          <p:cNvSpPr txBox="1"/>
          <p:nvPr/>
        </p:nvSpPr>
        <p:spPr>
          <a:xfrm>
            <a:off x="9951922" y="164294"/>
            <a:ext cx="2137829"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
        <p:nvSpPr>
          <p:cNvPr id="20" name="TextBox 19">
            <a:extLst>
              <a:ext uri="{FF2B5EF4-FFF2-40B4-BE49-F238E27FC236}">
                <a16:creationId xmlns:a16="http://schemas.microsoft.com/office/drawing/2014/main" xmlns="" id="{DC58DF04-BB13-4647-9D9C-C11EE3624982}"/>
              </a:ext>
            </a:extLst>
          </p:cNvPr>
          <p:cNvSpPr txBox="1"/>
          <p:nvPr/>
        </p:nvSpPr>
        <p:spPr>
          <a:xfrm>
            <a:off x="6572465" y="2174906"/>
            <a:ext cx="4308403" cy="923330"/>
          </a:xfrm>
          <a:prstGeom prst="rect">
            <a:avLst/>
          </a:prstGeom>
          <a:solidFill>
            <a:schemeClr val="bg1"/>
          </a:solidFill>
          <a:ln>
            <a:solidFill>
              <a:srgbClr val="002060"/>
            </a:solidFill>
          </a:ln>
        </p:spPr>
        <p:txBody>
          <a:bodyPr wrap="square" rtlCol="0">
            <a:spAutoFit/>
          </a:bodyPr>
          <a:lstStyle/>
          <a:p>
            <a:r>
              <a:rPr lang="en-US" sz="1800" b="1" dirty="0">
                <a:latin typeface="Franklin Gothic Book" panose="020B0503020102020204" pitchFamily="34" charset="0"/>
              </a:rPr>
              <a:t>Hazard ratio for bleeding</a:t>
            </a:r>
          </a:p>
          <a:p>
            <a:r>
              <a:rPr lang="en-US" sz="1800" b="1" dirty="0">
                <a:solidFill>
                  <a:srgbClr val="002060"/>
                </a:solidFill>
                <a:latin typeface="Franklin Gothic Book" panose="020B0503020102020204" pitchFamily="34" charset="0"/>
              </a:rPr>
              <a:t>Original:         1.2 (95% excludes null)</a:t>
            </a:r>
          </a:p>
          <a:p>
            <a:r>
              <a:rPr lang="en-US" sz="1800" b="1" dirty="0">
                <a:solidFill>
                  <a:srgbClr val="C00000"/>
                </a:solidFill>
                <a:latin typeface="Franklin Gothic Book" panose="020B0503020102020204" pitchFamily="34" charset="0"/>
              </a:rPr>
              <a:t>Replication:   0.8 (95% include null)</a:t>
            </a:r>
          </a:p>
        </p:txBody>
      </p:sp>
      <p:sp>
        <p:nvSpPr>
          <p:cNvPr id="21" name="TextBox 20">
            <a:extLst>
              <a:ext uri="{FF2B5EF4-FFF2-40B4-BE49-F238E27FC236}">
                <a16:creationId xmlns:a16="http://schemas.microsoft.com/office/drawing/2014/main" xmlns="" id="{E9870F6D-6FF4-44EA-9FAF-22579E105C95}"/>
              </a:ext>
            </a:extLst>
          </p:cNvPr>
          <p:cNvSpPr txBox="1"/>
          <p:nvPr/>
        </p:nvSpPr>
        <p:spPr>
          <a:xfrm>
            <a:off x="911054" y="1272049"/>
            <a:ext cx="5091947" cy="5016758"/>
          </a:xfrm>
          <a:prstGeom prst="rect">
            <a:avLst/>
          </a:prstGeom>
          <a:solidFill>
            <a:schemeClr val="bg1"/>
          </a:solidFill>
          <a:ln>
            <a:solidFill>
              <a:schemeClr val="tx1"/>
            </a:solidFill>
          </a:ln>
        </p:spPr>
        <p:txBody>
          <a:bodyPr wrap="square" rtlCol="0">
            <a:spAutoFit/>
          </a:bodyPr>
          <a:lstStyle/>
          <a:p>
            <a:r>
              <a:rPr lang="en-US" sz="2000" b="1" dirty="0">
                <a:solidFill>
                  <a:srgbClr val="C00000"/>
                </a:solidFill>
                <a:latin typeface="Franklin Gothic Book" panose="020B0503020102020204" pitchFamily="34" charset="0"/>
              </a:rPr>
              <a:t>Notes from replication team:</a:t>
            </a:r>
          </a:p>
          <a:p>
            <a:endParaRPr lang="en-US" sz="2000" b="1" dirty="0">
              <a:solidFill>
                <a:srgbClr val="C00000"/>
              </a:solidFill>
              <a:latin typeface="Franklin Gothic Book" panose="020B0503020102020204" pitchFamily="34" charset="0"/>
            </a:endParaRPr>
          </a:p>
          <a:p>
            <a:pPr marL="285750" lvl="1" indent="-285750">
              <a:buFont typeface="Arial" panose="020B0604020202020204" pitchFamily="34" charset="0"/>
              <a:buChar char="•"/>
            </a:pPr>
            <a:r>
              <a:rPr lang="en-US" sz="2000" dirty="0">
                <a:solidFill>
                  <a:srgbClr val="C00000"/>
                </a:solidFill>
                <a:latin typeface="Franklin Gothic Book" panose="020B0503020102020204" pitchFamily="34" charset="0"/>
              </a:rPr>
              <a:t>Assumptions regarding algorithms for exclusion, covariates</a:t>
            </a:r>
          </a:p>
          <a:p>
            <a:pPr marL="742950" lvl="2" indent="-285750">
              <a:buFont typeface="Arial" panose="020B0604020202020204" pitchFamily="34" charset="0"/>
              <a:buChar char="•"/>
            </a:pPr>
            <a:r>
              <a:rPr lang="en-US" sz="2000" dirty="0">
                <a:solidFill>
                  <a:srgbClr val="C00000"/>
                </a:solidFill>
                <a:latin typeface="Franklin Gothic Book" panose="020B0503020102020204" pitchFamily="34" charset="0"/>
              </a:rPr>
              <a:t>Codes? Care setting? </a:t>
            </a:r>
            <a:r>
              <a:rPr lang="en-US" sz="2000" dirty="0" err="1">
                <a:solidFill>
                  <a:srgbClr val="C00000"/>
                </a:solidFill>
                <a:latin typeface="Franklin Gothic Book" panose="020B0503020102020204" pitchFamily="34" charset="0"/>
              </a:rPr>
              <a:t>Dx</a:t>
            </a:r>
            <a:r>
              <a:rPr lang="en-US" sz="2000" dirty="0">
                <a:solidFill>
                  <a:srgbClr val="C00000"/>
                </a:solidFill>
                <a:latin typeface="Franklin Gothic Book" panose="020B0503020102020204" pitchFamily="34" charset="0"/>
              </a:rPr>
              <a:t> position?</a:t>
            </a:r>
          </a:p>
          <a:p>
            <a:pPr marL="742950" lvl="2" indent="-285750">
              <a:buFont typeface="Arial" panose="020B0604020202020204" pitchFamily="34" charset="0"/>
              <a:buChar char="•"/>
            </a:pPr>
            <a:r>
              <a:rPr lang="en-US" sz="2000" dirty="0">
                <a:solidFill>
                  <a:srgbClr val="C00000"/>
                </a:solidFill>
                <a:latin typeface="Franklin Gothic Book" panose="020B0503020102020204" pitchFamily="34" charset="0"/>
              </a:rPr>
              <a:t>Day 0 in assessment window? </a:t>
            </a:r>
          </a:p>
          <a:p>
            <a:pPr marL="285750" lvl="1" indent="-285750">
              <a:buFont typeface="Arial" panose="020B0604020202020204" pitchFamily="34" charset="0"/>
              <a:buChar char="•"/>
            </a:pPr>
            <a:r>
              <a:rPr lang="en-US" sz="2000" dirty="0">
                <a:solidFill>
                  <a:srgbClr val="C00000"/>
                </a:solidFill>
                <a:latin typeface="Franklin Gothic Book" panose="020B0503020102020204" pitchFamily="34" charset="0"/>
              </a:rPr>
              <a:t>Outcome algorithm provided</a:t>
            </a:r>
          </a:p>
          <a:p>
            <a:pPr marL="285750" lvl="1" indent="-285750">
              <a:buFont typeface="Arial" panose="020B0604020202020204" pitchFamily="34" charset="0"/>
              <a:buChar char="•"/>
            </a:pPr>
            <a:r>
              <a:rPr lang="en-US" sz="2000" dirty="0">
                <a:solidFill>
                  <a:srgbClr val="C00000"/>
                </a:solidFill>
                <a:latin typeface="Franklin Gothic Book" panose="020B0503020102020204" pitchFamily="34" charset="0"/>
              </a:rPr>
              <a:t>Assumptions about follow up</a:t>
            </a:r>
          </a:p>
          <a:p>
            <a:pPr marL="742950" lvl="2" indent="-285750">
              <a:buFont typeface="Arial" panose="020B0604020202020204" pitchFamily="34" charset="0"/>
              <a:buChar char="•"/>
            </a:pPr>
            <a:r>
              <a:rPr lang="en-US" sz="2000" dirty="0">
                <a:solidFill>
                  <a:srgbClr val="C00000"/>
                </a:solidFill>
                <a:latin typeface="Franklin Gothic Book" panose="020B0503020102020204" pitchFamily="34" charset="0"/>
              </a:rPr>
              <a:t>Censoring criteria, exposure stockpiling, bridging, extension </a:t>
            </a:r>
          </a:p>
          <a:p>
            <a:pPr lvl="1"/>
            <a:endParaRPr lang="en-US" sz="2000" dirty="0">
              <a:solidFill>
                <a:srgbClr val="C00000"/>
              </a:solidFill>
              <a:latin typeface="Franklin Gothic Book" panose="020B0503020102020204" pitchFamily="34" charset="0"/>
            </a:endParaRPr>
          </a:p>
          <a:p>
            <a:r>
              <a:rPr lang="en-US" sz="2000" b="1" dirty="0">
                <a:solidFill>
                  <a:srgbClr val="C00000"/>
                </a:solidFill>
                <a:latin typeface="Franklin Gothic Book" panose="020B0503020102020204" pitchFamily="34" charset="0"/>
              </a:rPr>
              <a:t>Sample size and characteristics:</a:t>
            </a:r>
          </a:p>
          <a:p>
            <a:pPr marL="285750" indent="-285750">
              <a:buFont typeface="Arial" panose="020B0604020202020204" pitchFamily="34" charset="0"/>
              <a:buChar char="•"/>
            </a:pPr>
            <a:endParaRPr lang="en-US" sz="2000" dirty="0">
              <a:solidFill>
                <a:srgbClr val="C00000"/>
              </a:solidFill>
              <a:latin typeface="Franklin Gothic Book" panose="020B0503020102020204" pitchFamily="34" charset="0"/>
            </a:endParaRPr>
          </a:p>
          <a:p>
            <a:pPr marL="285750" indent="-285750">
              <a:buFont typeface="Arial" panose="020B0604020202020204" pitchFamily="34" charset="0"/>
              <a:buChar char="•"/>
            </a:pPr>
            <a:r>
              <a:rPr lang="en-US" sz="2000" dirty="0">
                <a:solidFill>
                  <a:srgbClr val="C00000"/>
                </a:solidFill>
                <a:latin typeface="Franklin Gothic Book" panose="020B0503020102020204" pitchFamily="34" charset="0"/>
              </a:rPr>
              <a:t>Replication cohort was 30% larger </a:t>
            </a:r>
          </a:p>
          <a:p>
            <a:pPr marL="285750" indent="-285750">
              <a:buFont typeface="Arial" panose="020B0604020202020204" pitchFamily="34" charset="0"/>
              <a:buChar char="•"/>
            </a:pPr>
            <a:r>
              <a:rPr lang="en-US" sz="2000" dirty="0">
                <a:solidFill>
                  <a:srgbClr val="C00000"/>
                </a:solidFill>
                <a:latin typeface="Franklin Gothic Book" panose="020B0503020102020204" pitchFamily="34" charset="0"/>
              </a:rPr>
              <a:t>Over half of baseline characteristics differed by more than 10% points</a:t>
            </a:r>
          </a:p>
        </p:txBody>
      </p:sp>
      <p:cxnSp>
        <p:nvCxnSpPr>
          <p:cNvPr id="22" name="Straight Arrow Connector 21">
            <a:extLst>
              <a:ext uri="{FF2B5EF4-FFF2-40B4-BE49-F238E27FC236}">
                <a16:creationId xmlns:a16="http://schemas.microsoft.com/office/drawing/2014/main" xmlns="" id="{FE5A5A04-AD98-4412-90C9-570204EAEB1C}"/>
              </a:ext>
            </a:extLst>
          </p:cNvPr>
          <p:cNvCxnSpPr>
            <a:cxnSpLocks/>
          </p:cNvCxnSpPr>
          <p:nvPr/>
        </p:nvCxnSpPr>
        <p:spPr>
          <a:xfrm flipH="1">
            <a:off x="8181474" y="3091738"/>
            <a:ext cx="564278" cy="136796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815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7"/>
          <p:cNvSpPr txBox="1">
            <a:spLocks noGrp="1"/>
          </p:cNvSpPr>
          <p:nvPr>
            <p:ph type="title"/>
          </p:nvPr>
        </p:nvSpPr>
        <p:spPr>
          <a:xfrm>
            <a:off x="902971" y="228600"/>
            <a:ext cx="11010108" cy="787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Other Replication Metrics</a:t>
            </a:r>
            <a:r>
              <a:rPr lang="en-US" sz="2800" b="1" u="sng">
                <a:solidFill>
                  <a:srgbClr val="002060"/>
                </a:solidFill>
              </a:rPr>
              <a:t/>
            </a:r>
            <a:br>
              <a:rPr lang="en-US" sz="2800" b="1" u="sng">
                <a:solidFill>
                  <a:srgbClr val="002060"/>
                </a:solidFill>
              </a:rPr>
            </a:br>
            <a:r>
              <a:rPr lang="en-US" sz="2800" b="1" u="sng">
                <a:solidFill>
                  <a:srgbClr val="002060"/>
                </a:solidFill>
              </a:rPr>
              <a:t>Effect estimates¹ and CI for publication versus direct replication</a:t>
            </a:r>
            <a:endParaRPr/>
          </a:p>
        </p:txBody>
      </p:sp>
      <p:graphicFrame>
        <p:nvGraphicFramePr>
          <p:cNvPr id="529" name="Google Shape;529;p27"/>
          <p:cNvGraphicFramePr/>
          <p:nvPr/>
        </p:nvGraphicFramePr>
        <p:xfrm>
          <a:off x="1256982" y="2151248"/>
          <a:ext cx="9960525" cy="2164110"/>
        </p:xfrm>
        <a:graphic>
          <a:graphicData uri="http://schemas.openxmlformats.org/drawingml/2006/table">
            <a:tbl>
              <a:tblPr firstRow="1" bandRow="1">
                <a:noFill/>
                <a:tableStyleId>{33716061-44F8-4C2F-B4DA-54C5BF96DD5F}</a:tableStyleId>
              </a:tblPr>
              <a:tblGrid>
                <a:gridCol w="4833725">
                  <a:extLst>
                    <a:ext uri="{9D8B030D-6E8A-4147-A177-3AD203B41FA5}">
                      <a16:colId xmlns:a16="http://schemas.microsoft.com/office/drawing/2014/main" xmlns="" val="20000"/>
                    </a:ext>
                  </a:extLst>
                </a:gridCol>
                <a:gridCol w="5126800">
                  <a:extLst>
                    <a:ext uri="{9D8B030D-6E8A-4147-A177-3AD203B41FA5}">
                      <a16:colId xmlns:a16="http://schemas.microsoft.com/office/drawing/2014/main" xmlns="" val="20001"/>
                    </a:ext>
                  </a:extLst>
                </a:gridCol>
              </a:tblGrid>
              <a:tr h="442200">
                <a:tc>
                  <a:txBody>
                    <a:bodyPr/>
                    <a:lstStyle/>
                    <a:p>
                      <a:pPr marL="0" marR="0" lvl="0" indent="0" algn="l" rtl="0">
                        <a:spcBef>
                          <a:spcPts val="0"/>
                        </a:spcBef>
                        <a:spcAft>
                          <a:spcPts val="0"/>
                        </a:spcAft>
                        <a:buNone/>
                      </a:pPr>
                      <a:r>
                        <a:rPr lang="en-US" sz="2400"/>
                        <a:t>Glass half full</a:t>
                      </a:r>
                      <a:endParaRPr sz="2400">
                        <a:solidFill>
                          <a:srgbClr val="000000"/>
                        </a:solidFill>
                      </a:endParaRPr>
                    </a:p>
                  </a:txBody>
                  <a:tcPr marL="91450" marR="91450" marT="45725" marB="45725">
                    <a:solidFill>
                      <a:srgbClr val="0070C0"/>
                    </a:solidFill>
                  </a:tcPr>
                </a:tc>
                <a:tc>
                  <a:txBody>
                    <a:bodyPr/>
                    <a:lstStyle/>
                    <a:p>
                      <a:pPr marL="0" marR="0" lvl="0" indent="0" algn="l" rtl="0">
                        <a:spcBef>
                          <a:spcPts val="0"/>
                        </a:spcBef>
                        <a:spcAft>
                          <a:spcPts val="0"/>
                        </a:spcAft>
                        <a:buNone/>
                      </a:pPr>
                      <a:r>
                        <a:rPr lang="en-US" sz="2400"/>
                        <a:t>Glass half empty</a:t>
                      </a:r>
                      <a:endParaRPr sz="2400">
                        <a:solidFill>
                          <a:srgbClr val="000000"/>
                        </a:solidFill>
                      </a:endParaRPr>
                    </a:p>
                  </a:txBody>
                  <a:tcPr marL="91450" marR="91450" marT="45725" marB="45725">
                    <a:solidFill>
                      <a:srgbClr val="C00000"/>
                    </a:solidFill>
                  </a:tcPr>
                </a:tc>
                <a:extLst>
                  <a:ext uri="{0D108BD9-81ED-4DB2-BD59-A6C34878D82A}">
                    <a16:rowId xmlns:a16="http://schemas.microsoft.com/office/drawing/2014/main" xmlns="" val="10000"/>
                  </a:ext>
                </a:extLst>
              </a:tr>
              <a:tr h="442200">
                <a:tc>
                  <a:txBody>
                    <a:bodyPr/>
                    <a:lstStyle/>
                    <a:p>
                      <a:pPr marL="285750" marR="0" lvl="0" indent="-285750" algn="l" rtl="0">
                        <a:spcBef>
                          <a:spcPts val="0"/>
                        </a:spcBef>
                        <a:spcAft>
                          <a:spcPts val="0"/>
                        </a:spcAft>
                        <a:buClr>
                          <a:srgbClr val="000000"/>
                        </a:buClr>
                        <a:buSzPts val="2000"/>
                        <a:buFont typeface="Arial"/>
                        <a:buChar char="•"/>
                      </a:pPr>
                      <a:r>
                        <a:rPr lang="en-US" sz="2000" b="1">
                          <a:solidFill>
                            <a:srgbClr val="000000"/>
                          </a:solidFill>
                        </a:rPr>
                        <a:t>63% </a:t>
                      </a:r>
                      <a:r>
                        <a:rPr lang="en-US" sz="2000">
                          <a:solidFill>
                            <a:srgbClr val="000000"/>
                          </a:solidFill>
                        </a:rPr>
                        <a:t>had estimates on same side of null AND p-values on same side of 0.05</a:t>
                      </a:r>
                      <a:endParaRPr/>
                    </a:p>
                  </a:txBody>
                  <a:tcPr marL="91450" marR="91450" marT="45725" marB="45725"/>
                </a:tc>
                <a:tc>
                  <a:txBody>
                    <a:bodyPr/>
                    <a:lstStyle/>
                    <a:p>
                      <a:pPr marL="285750" marR="0" lvl="0" indent="-285750" algn="l" rtl="0">
                        <a:spcBef>
                          <a:spcPts val="0"/>
                        </a:spcBef>
                        <a:spcAft>
                          <a:spcPts val="0"/>
                        </a:spcAft>
                        <a:buClr>
                          <a:srgbClr val="000000"/>
                        </a:buClr>
                        <a:buSzPts val="2000"/>
                        <a:buFont typeface="Arial"/>
                        <a:buChar char="•"/>
                      </a:pPr>
                      <a:r>
                        <a:rPr lang="en-US" sz="2000" b="1">
                          <a:solidFill>
                            <a:srgbClr val="000000"/>
                          </a:solidFill>
                        </a:rPr>
                        <a:t>37% </a:t>
                      </a:r>
                      <a:r>
                        <a:rPr lang="en-US" sz="2000">
                          <a:solidFill>
                            <a:srgbClr val="000000"/>
                          </a:solidFill>
                        </a:rPr>
                        <a:t>did not have estimates on same side of null AND p-values on same side of 0.05</a:t>
                      </a:r>
                      <a:endParaRPr/>
                    </a:p>
                  </a:txBody>
                  <a:tcPr marL="91450" marR="91450" marT="45725" marB="45725">
                    <a:solidFill>
                      <a:srgbClr val="FABF8E"/>
                    </a:solidFill>
                  </a:tcPr>
                </a:tc>
                <a:extLst>
                  <a:ext uri="{0D108BD9-81ED-4DB2-BD59-A6C34878D82A}">
                    <a16:rowId xmlns:a16="http://schemas.microsoft.com/office/drawing/2014/main" xmlns="" val="10001"/>
                  </a:ext>
                </a:extLst>
              </a:tr>
              <a:tr h="442200">
                <a:tc>
                  <a:txBody>
                    <a:bodyPr/>
                    <a:lstStyle/>
                    <a:p>
                      <a:pPr marL="285750" marR="0" lvl="0" indent="-285750" algn="l" rtl="0">
                        <a:spcBef>
                          <a:spcPts val="0"/>
                        </a:spcBef>
                        <a:spcAft>
                          <a:spcPts val="0"/>
                        </a:spcAft>
                        <a:buClr>
                          <a:schemeClr val="dk1"/>
                        </a:buClr>
                        <a:buSzPts val="2000"/>
                        <a:buFont typeface="Arial"/>
                        <a:buChar char="•"/>
                      </a:pPr>
                      <a:r>
                        <a:rPr lang="en-US" sz="2000" b="1"/>
                        <a:t>85% </a:t>
                      </a:r>
                      <a:r>
                        <a:rPr lang="en-US" sz="2000"/>
                        <a:t>of CI had any overlap²</a:t>
                      </a:r>
                      <a:endParaRPr/>
                    </a:p>
                    <a:p>
                      <a:pPr marL="628650" marR="0" lvl="1" indent="-285750" algn="l" rtl="0">
                        <a:spcBef>
                          <a:spcPts val="0"/>
                        </a:spcBef>
                        <a:spcAft>
                          <a:spcPts val="0"/>
                        </a:spcAft>
                        <a:buClr>
                          <a:schemeClr val="dk1"/>
                        </a:buClr>
                        <a:buSzPts val="2000"/>
                        <a:buFont typeface="Arial"/>
                        <a:buChar char="•"/>
                      </a:pPr>
                      <a:r>
                        <a:rPr lang="en-US" sz="2000" b="0" u="none" strike="noStrike" cap="none">
                          <a:solidFill>
                            <a:schemeClr val="dk1"/>
                          </a:solidFill>
                        </a:rPr>
                        <a:t>If there was overlap </a:t>
                      </a:r>
                      <a:r>
                        <a:rPr lang="en-US" sz="2000" b="1" u="none" strike="noStrike" cap="none">
                          <a:solidFill>
                            <a:schemeClr val="dk1"/>
                          </a:solidFill>
                        </a:rPr>
                        <a:t>47% </a:t>
                      </a:r>
                      <a:r>
                        <a:rPr lang="en-US" sz="2000" u="none" strike="noStrike" cap="none"/>
                        <a:t>of CLR was shared³</a:t>
                      </a:r>
                      <a:endParaRPr sz="2000" u="none" strike="noStrike" cap="none">
                        <a:solidFill>
                          <a:srgbClr val="000000"/>
                        </a:solidFill>
                      </a:endParaRPr>
                    </a:p>
                  </a:txBody>
                  <a:tcPr marL="91450" marR="91450" marT="45725" marB="45725"/>
                </a:tc>
                <a:tc>
                  <a:txBody>
                    <a:bodyPr/>
                    <a:lstStyle/>
                    <a:p>
                      <a:pPr marL="285750" marR="0" lvl="0" indent="-285750" algn="l" rtl="0">
                        <a:spcBef>
                          <a:spcPts val="0"/>
                        </a:spcBef>
                        <a:spcAft>
                          <a:spcPts val="0"/>
                        </a:spcAft>
                        <a:buClr>
                          <a:schemeClr val="dk1"/>
                        </a:buClr>
                        <a:buSzPts val="2000"/>
                        <a:buFont typeface="Arial"/>
                        <a:buChar char="•"/>
                      </a:pPr>
                      <a:r>
                        <a:rPr lang="en-US" sz="2000" b="1"/>
                        <a:t>15% </a:t>
                      </a:r>
                      <a:r>
                        <a:rPr lang="en-US" sz="2000"/>
                        <a:t>of CI had no overlap²</a:t>
                      </a:r>
                      <a:endParaRPr/>
                    </a:p>
                    <a:p>
                      <a:pPr marL="628650" marR="0" lvl="1" indent="-285750" algn="l" rtl="0">
                        <a:lnSpc>
                          <a:spcPct val="100000"/>
                        </a:lnSpc>
                        <a:spcBef>
                          <a:spcPts val="0"/>
                        </a:spcBef>
                        <a:spcAft>
                          <a:spcPts val="0"/>
                        </a:spcAft>
                        <a:buClr>
                          <a:schemeClr val="dk1"/>
                        </a:buClr>
                        <a:buSzPts val="2000"/>
                        <a:buFont typeface="Arial"/>
                        <a:buChar char="•"/>
                      </a:pPr>
                      <a:r>
                        <a:rPr lang="en-US" sz="2000" b="0" u="none" strike="noStrike" cap="none">
                          <a:solidFill>
                            <a:schemeClr val="dk1"/>
                          </a:solidFill>
                        </a:rPr>
                        <a:t>If there was overlap, </a:t>
                      </a:r>
                      <a:r>
                        <a:rPr lang="en-US" sz="2000" b="1" u="none" strike="noStrike" cap="none">
                          <a:solidFill>
                            <a:schemeClr val="dk1"/>
                          </a:solidFill>
                        </a:rPr>
                        <a:t>53% </a:t>
                      </a:r>
                      <a:r>
                        <a:rPr lang="en-US" sz="2000" u="none" strike="noStrike" cap="none"/>
                        <a:t>of CLR was not shared³</a:t>
                      </a:r>
                      <a:endParaRPr sz="2000" u="none" strike="noStrike" cap="none">
                        <a:solidFill>
                          <a:srgbClr val="000000"/>
                        </a:solidFill>
                      </a:endParaRPr>
                    </a:p>
                  </a:txBody>
                  <a:tcPr marL="91450" marR="91450" marT="45725" marB="45725">
                    <a:solidFill>
                      <a:srgbClr val="FDE9D8"/>
                    </a:solidFill>
                  </a:tcPr>
                </a:tc>
                <a:extLst>
                  <a:ext uri="{0D108BD9-81ED-4DB2-BD59-A6C34878D82A}">
                    <a16:rowId xmlns:a16="http://schemas.microsoft.com/office/drawing/2014/main" xmlns="" val="10002"/>
                  </a:ext>
                </a:extLst>
              </a:tr>
            </a:tbl>
          </a:graphicData>
        </a:graphic>
      </p:graphicFrame>
      <p:sp>
        <p:nvSpPr>
          <p:cNvPr id="530" name="Google Shape;530;p27"/>
          <p:cNvSpPr txBox="1"/>
          <p:nvPr/>
        </p:nvSpPr>
        <p:spPr>
          <a:xfrm>
            <a:off x="1031761" y="1300038"/>
            <a:ext cx="2408032"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
        <p:nvSpPr>
          <p:cNvPr id="6" name="Rectangle 5">
            <a:extLst>
              <a:ext uri="{FF2B5EF4-FFF2-40B4-BE49-F238E27FC236}">
                <a16:creationId xmlns:a16="http://schemas.microsoft.com/office/drawing/2014/main" xmlns="" id="{19ADD71F-9E19-4A7A-A7D8-46F074081235}"/>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
        <p:nvSpPr>
          <p:cNvPr id="2" name="Rectangle 1"/>
          <p:cNvSpPr/>
          <p:nvPr/>
        </p:nvSpPr>
        <p:spPr>
          <a:xfrm>
            <a:off x="1256981" y="2630906"/>
            <a:ext cx="9960525" cy="6577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7"/>
          <p:cNvSpPr txBox="1">
            <a:spLocks noGrp="1"/>
          </p:cNvSpPr>
          <p:nvPr>
            <p:ph type="title"/>
          </p:nvPr>
        </p:nvSpPr>
        <p:spPr>
          <a:xfrm>
            <a:off x="902971" y="228600"/>
            <a:ext cx="11010108" cy="787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Other Replication Metrics</a:t>
            </a:r>
            <a:r>
              <a:rPr lang="en-US" sz="2800" b="1" u="sng">
                <a:solidFill>
                  <a:srgbClr val="002060"/>
                </a:solidFill>
              </a:rPr>
              <a:t/>
            </a:r>
            <a:br>
              <a:rPr lang="en-US" sz="2800" b="1" u="sng">
                <a:solidFill>
                  <a:srgbClr val="002060"/>
                </a:solidFill>
              </a:rPr>
            </a:br>
            <a:r>
              <a:rPr lang="en-US" sz="2800" b="1" u="sng">
                <a:solidFill>
                  <a:srgbClr val="002060"/>
                </a:solidFill>
              </a:rPr>
              <a:t>Effect estimates¹ and CI for publication versus direct replication</a:t>
            </a:r>
            <a:endParaRPr/>
          </a:p>
        </p:txBody>
      </p:sp>
      <p:graphicFrame>
        <p:nvGraphicFramePr>
          <p:cNvPr id="529" name="Google Shape;529;p27"/>
          <p:cNvGraphicFramePr/>
          <p:nvPr/>
        </p:nvGraphicFramePr>
        <p:xfrm>
          <a:off x="1256982" y="2151248"/>
          <a:ext cx="9960525" cy="2164110"/>
        </p:xfrm>
        <a:graphic>
          <a:graphicData uri="http://schemas.openxmlformats.org/drawingml/2006/table">
            <a:tbl>
              <a:tblPr firstRow="1" bandRow="1">
                <a:noFill/>
                <a:tableStyleId>{33716061-44F8-4C2F-B4DA-54C5BF96DD5F}</a:tableStyleId>
              </a:tblPr>
              <a:tblGrid>
                <a:gridCol w="4833725">
                  <a:extLst>
                    <a:ext uri="{9D8B030D-6E8A-4147-A177-3AD203B41FA5}">
                      <a16:colId xmlns:a16="http://schemas.microsoft.com/office/drawing/2014/main" xmlns="" val="20000"/>
                    </a:ext>
                  </a:extLst>
                </a:gridCol>
                <a:gridCol w="5126800">
                  <a:extLst>
                    <a:ext uri="{9D8B030D-6E8A-4147-A177-3AD203B41FA5}">
                      <a16:colId xmlns:a16="http://schemas.microsoft.com/office/drawing/2014/main" xmlns="" val="20001"/>
                    </a:ext>
                  </a:extLst>
                </a:gridCol>
              </a:tblGrid>
              <a:tr h="442200">
                <a:tc>
                  <a:txBody>
                    <a:bodyPr/>
                    <a:lstStyle/>
                    <a:p>
                      <a:pPr marL="0" marR="0" lvl="0" indent="0" algn="l" rtl="0">
                        <a:spcBef>
                          <a:spcPts val="0"/>
                        </a:spcBef>
                        <a:spcAft>
                          <a:spcPts val="0"/>
                        </a:spcAft>
                        <a:buNone/>
                      </a:pPr>
                      <a:r>
                        <a:rPr lang="en-US" sz="2400"/>
                        <a:t>Glass half full</a:t>
                      </a:r>
                      <a:endParaRPr sz="2400">
                        <a:solidFill>
                          <a:srgbClr val="000000"/>
                        </a:solidFill>
                      </a:endParaRPr>
                    </a:p>
                  </a:txBody>
                  <a:tcPr marL="91450" marR="91450" marT="45725" marB="45725">
                    <a:solidFill>
                      <a:srgbClr val="0070C0"/>
                    </a:solidFill>
                  </a:tcPr>
                </a:tc>
                <a:tc>
                  <a:txBody>
                    <a:bodyPr/>
                    <a:lstStyle/>
                    <a:p>
                      <a:pPr marL="0" marR="0" lvl="0" indent="0" algn="l" rtl="0">
                        <a:spcBef>
                          <a:spcPts val="0"/>
                        </a:spcBef>
                        <a:spcAft>
                          <a:spcPts val="0"/>
                        </a:spcAft>
                        <a:buNone/>
                      </a:pPr>
                      <a:r>
                        <a:rPr lang="en-US" sz="2400"/>
                        <a:t>Glass half empty</a:t>
                      </a:r>
                      <a:endParaRPr sz="2400">
                        <a:solidFill>
                          <a:srgbClr val="000000"/>
                        </a:solidFill>
                      </a:endParaRPr>
                    </a:p>
                  </a:txBody>
                  <a:tcPr marL="91450" marR="91450" marT="45725" marB="45725">
                    <a:solidFill>
                      <a:srgbClr val="C00000"/>
                    </a:solidFill>
                  </a:tcPr>
                </a:tc>
                <a:extLst>
                  <a:ext uri="{0D108BD9-81ED-4DB2-BD59-A6C34878D82A}">
                    <a16:rowId xmlns:a16="http://schemas.microsoft.com/office/drawing/2014/main" xmlns="" val="10000"/>
                  </a:ext>
                </a:extLst>
              </a:tr>
              <a:tr h="442200">
                <a:tc>
                  <a:txBody>
                    <a:bodyPr/>
                    <a:lstStyle/>
                    <a:p>
                      <a:pPr marL="285750" marR="0" lvl="0" indent="-285750" algn="l" rtl="0">
                        <a:spcBef>
                          <a:spcPts val="0"/>
                        </a:spcBef>
                        <a:spcAft>
                          <a:spcPts val="0"/>
                        </a:spcAft>
                        <a:buClr>
                          <a:srgbClr val="000000"/>
                        </a:buClr>
                        <a:buSzPts val="2000"/>
                        <a:buFont typeface="Arial"/>
                        <a:buChar char="•"/>
                      </a:pPr>
                      <a:r>
                        <a:rPr lang="en-US" sz="2000" b="1">
                          <a:solidFill>
                            <a:srgbClr val="000000"/>
                          </a:solidFill>
                        </a:rPr>
                        <a:t>63% </a:t>
                      </a:r>
                      <a:r>
                        <a:rPr lang="en-US" sz="2000">
                          <a:solidFill>
                            <a:srgbClr val="000000"/>
                          </a:solidFill>
                        </a:rPr>
                        <a:t>had estimates on same side of null AND p-values on same side of 0.05</a:t>
                      </a:r>
                      <a:endParaRPr/>
                    </a:p>
                  </a:txBody>
                  <a:tcPr marL="91450" marR="91450" marT="45725" marB="45725"/>
                </a:tc>
                <a:tc>
                  <a:txBody>
                    <a:bodyPr/>
                    <a:lstStyle/>
                    <a:p>
                      <a:pPr marL="285750" marR="0" lvl="0" indent="-285750" algn="l" rtl="0">
                        <a:spcBef>
                          <a:spcPts val="0"/>
                        </a:spcBef>
                        <a:spcAft>
                          <a:spcPts val="0"/>
                        </a:spcAft>
                        <a:buClr>
                          <a:srgbClr val="000000"/>
                        </a:buClr>
                        <a:buSzPts val="2000"/>
                        <a:buFont typeface="Arial"/>
                        <a:buChar char="•"/>
                      </a:pPr>
                      <a:r>
                        <a:rPr lang="en-US" sz="2000" b="1">
                          <a:solidFill>
                            <a:srgbClr val="000000"/>
                          </a:solidFill>
                        </a:rPr>
                        <a:t>37% </a:t>
                      </a:r>
                      <a:r>
                        <a:rPr lang="en-US" sz="2000">
                          <a:solidFill>
                            <a:srgbClr val="000000"/>
                          </a:solidFill>
                        </a:rPr>
                        <a:t>did not have estimates on same side of null AND p-values on same side of 0.05</a:t>
                      </a:r>
                      <a:endParaRPr/>
                    </a:p>
                  </a:txBody>
                  <a:tcPr marL="91450" marR="91450" marT="45725" marB="45725">
                    <a:solidFill>
                      <a:srgbClr val="FABF8E"/>
                    </a:solidFill>
                  </a:tcPr>
                </a:tc>
                <a:extLst>
                  <a:ext uri="{0D108BD9-81ED-4DB2-BD59-A6C34878D82A}">
                    <a16:rowId xmlns:a16="http://schemas.microsoft.com/office/drawing/2014/main" xmlns="" val="10001"/>
                  </a:ext>
                </a:extLst>
              </a:tr>
              <a:tr h="442200">
                <a:tc>
                  <a:txBody>
                    <a:bodyPr/>
                    <a:lstStyle/>
                    <a:p>
                      <a:pPr marL="285750" marR="0" lvl="0" indent="-285750" algn="l" rtl="0">
                        <a:spcBef>
                          <a:spcPts val="0"/>
                        </a:spcBef>
                        <a:spcAft>
                          <a:spcPts val="0"/>
                        </a:spcAft>
                        <a:buClr>
                          <a:schemeClr val="dk1"/>
                        </a:buClr>
                        <a:buSzPts val="2000"/>
                        <a:buFont typeface="Arial"/>
                        <a:buChar char="•"/>
                      </a:pPr>
                      <a:r>
                        <a:rPr lang="en-US" sz="2000" b="1"/>
                        <a:t>85% </a:t>
                      </a:r>
                      <a:r>
                        <a:rPr lang="en-US" sz="2000"/>
                        <a:t>of CI had any overlap²</a:t>
                      </a:r>
                      <a:endParaRPr/>
                    </a:p>
                    <a:p>
                      <a:pPr marL="628650" marR="0" lvl="1" indent="-285750" algn="l" rtl="0">
                        <a:spcBef>
                          <a:spcPts val="0"/>
                        </a:spcBef>
                        <a:spcAft>
                          <a:spcPts val="0"/>
                        </a:spcAft>
                        <a:buClr>
                          <a:schemeClr val="dk1"/>
                        </a:buClr>
                        <a:buSzPts val="2000"/>
                        <a:buFont typeface="Arial"/>
                        <a:buChar char="•"/>
                      </a:pPr>
                      <a:r>
                        <a:rPr lang="en-US" sz="2000" b="0" u="none" strike="noStrike" cap="none">
                          <a:solidFill>
                            <a:schemeClr val="dk1"/>
                          </a:solidFill>
                        </a:rPr>
                        <a:t>If there was overlap </a:t>
                      </a:r>
                      <a:r>
                        <a:rPr lang="en-US" sz="2000" b="1" u="none" strike="noStrike" cap="none">
                          <a:solidFill>
                            <a:schemeClr val="dk1"/>
                          </a:solidFill>
                        </a:rPr>
                        <a:t>47% </a:t>
                      </a:r>
                      <a:r>
                        <a:rPr lang="en-US" sz="2000" u="none" strike="noStrike" cap="none"/>
                        <a:t>of CLR was shared³</a:t>
                      </a:r>
                      <a:endParaRPr sz="2000" u="none" strike="noStrike" cap="none">
                        <a:solidFill>
                          <a:srgbClr val="000000"/>
                        </a:solidFill>
                      </a:endParaRPr>
                    </a:p>
                  </a:txBody>
                  <a:tcPr marL="91450" marR="91450" marT="45725" marB="45725"/>
                </a:tc>
                <a:tc>
                  <a:txBody>
                    <a:bodyPr/>
                    <a:lstStyle/>
                    <a:p>
                      <a:pPr marL="285750" marR="0" lvl="0" indent="-285750" algn="l" rtl="0">
                        <a:spcBef>
                          <a:spcPts val="0"/>
                        </a:spcBef>
                        <a:spcAft>
                          <a:spcPts val="0"/>
                        </a:spcAft>
                        <a:buClr>
                          <a:schemeClr val="dk1"/>
                        </a:buClr>
                        <a:buSzPts val="2000"/>
                        <a:buFont typeface="Arial"/>
                        <a:buChar char="•"/>
                      </a:pPr>
                      <a:r>
                        <a:rPr lang="en-US" sz="2000" b="1"/>
                        <a:t>15% </a:t>
                      </a:r>
                      <a:r>
                        <a:rPr lang="en-US" sz="2000"/>
                        <a:t>of CI had no overlap²</a:t>
                      </a:r>
                      <a:endParaRPr/>
                    </a:p>
                    <a:p>
                      <a:pPr marL="628650" marR="0" lvl="1" indent="-285750" algn="l" rtl="0">
                        <a:lnSpc>
                          <a:spcPct val="100000"/>
                        </a:lnSpc>
                        <a:spcBef>
                          <a:spcPts val="0"/>
                        </a:spcBef>
                        <a:spcAft>
                          <a:spcPts val="0"/>
                        </a:spcAft>
                        <a:buClr>
                          <a:schemeClr val="dk1"/>
                        </a:buClr>
                        <a:buSzPts val="2000"/>
                        <a:buFont typeface="Arial"/>
                        <a:buChar char="•"/>
                      </a:pPr>
                      <a:r>
                        <a:rPr lang="en-US" sz="2000" b="0" u="none" strike="noStrike" cap="none">
                          <a:solidFill>
                            <a:schemeClr val="dk1"/>
                          </a:solidFill>
                        </a:rPr>
                        <a:t>If there was overlap, </a:t>
                      </a:r>
                      <a:r>
                        <a:rPr lang="en-US" sz="2000" b="1" u="none" strike="noStrike" cap="none">
                          <a:solidFill>
                            <a:schemeClr val="dk1"/>
                          </a:solidFill>
                        </a:rPr>
                        <a:t>53% </a:t>
                      </a:r>
                      <a:r>
                        <a:rPr lang="en-US" sz="2000" u="none" strike="noStrike" cap="none"/>
                        <a:t>of CLR was not shared³</a:t>
                      </a:r>
                      <a:endParaRPr sz="2000" u="none" strike="noStrike" cap="none">
                        <a:solidFill>
                          <a:srgbClr val="000000"/>
                        </a:solidFill>
                      </a:endParaRPr>
                    </a:p>
                  </a:txBody>
                  <a:tcPr marL="91450" marR="91450" marT="45725" marB="45725">
                    <a:solidFill>
                      <a:srgbClr val="FDE9D8"/>
                    </a:solidFill>
                  </a:tcPr>
                </a:tc>
                <a:extLst>
                  <a:ext uri="{0D108BD9-81ED-4DB2-BD59-A6C34878D82A}">
                    <a16:rowId xmlns:a16="http://schemas.microsoft.com/office/drawing/2014/main" xmlns="" val="10002"/>
                  </a:ext>
                </a:extLst>
              </a:tr>
            </a:tbl>
          </a:graphicData>
        </a:graphic>
      </p:graphicFrame>
      <p:sp>
        <p:nvSpPr>
          <p:cNvPr id="530" name="Google Shape;530;p27"/>
          <p:cNvSpPr txBox="1"/>
          <p:nvPr/>
        </p:nvSpPr>
        <p:spPr>
          <a:xfrm>
            <a:off x="1031761" y="1300038"/>
            <a:ext cx="2408032" cy="461665"/>
          </a:xfrm>
          <a:prstGeom prst="rect">
            <a:avLst/>
          </a:prstGeom>
          <a:solidFill>
            <a:srgbClr val="002060"/>
          </a:solidFill>
          <a:ln w="762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Interim Results</a:t>
            </a:r>
            <a:endParaRPr>
              <a:latin typeface="Franklin Gothic Book" panose="020B0503020102020204" pitchFamily="34" charset="0"/>
            </a:endParaRPr>
          </a:p>
        </p:txBody>
      </p:sp>
      <p:sp>
        <p:nvSpPr>
          <p:cNvPr id="531" name="Google Shape;531;p27"/>
          <p:cNvSpPr/>
          <p:nvPr/>
        </p:nvSpPr>
        <p:spPr>
          <a:xfrm>
            <a:off x="2106987" y="4593302"/>
            <a:ext cx="8575036" cy="2154436"/>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US" sz="2000" b="1" i="0" u="none" strike="noStrike" cap="none" dirty="0">
                <a:solidFill>
                  <a:srgbClr val="000000"/>
                </a:solidFill>
                <a:latin typeface="Franklin Gothic Book" panose="020B0503020102020204" pitchFamily="34" charset="0"/>
                <a:ea typeface="Libre Franklin"/>
                <a:cs typeface="Libre Franklin"/>
                <a:sym typeface="Libre Franklin"/>
              </a:rPr>
              <a:t>Planned evaluation: </a:t>
            </a:r>
            <a:endParaRPr dirty="0">
              <a:latin typeface="Franklin Gothic Book" panose="020B0503020102020204" pitchFamily="34" charset="0"/>
            </a:endParaRPr>
          </a:p>
          <a:p>
            <a:pPr marL="0" marR="0" lvl="1" indent="0" algn="l" rtl="0">
              <a:spcBef>
                <a:spcPts val="0"/>
              </a:spcBef>
              <a:spcAft>
                <a:spcPts val="0"/>
              </a:spcAft>
              <a:buNone/>
            </a:pPr>
            <a:r>
              <a:rPr lang="en-US" sz="1800" b="1" i="0" u="none" strike="noStrike" cap="none" dirty="0">
                <a:solidFill>
                  <a:srgbClr val="002060"/>
                </a:solidFill>
                <a:latin typeface="Franklin Gothic Book" panose="020B0503020102020204" pitchFamily="34" charset="0"/>
                <a:ea typeface="Libre Franklin"/>
                <a:cs typeface="Libre Franklin"/>
                <a:sym typeface="Libre Franklin"/>
              </a:rPr>
              <a:t>How much do various factors explain differences between replication and original? </a:t>
            </a:r>
            <a:endParaRPr dirty="0">
              <a:latin typeface="Franklin Gothic Book" panose="020B0503020102020204" pitchFamily="34" charset="0"/>
            </a:endParaRPr>
          </a:p>
          <a:p>
            <a:pPr marL="285750" marR="0" lvl="1" indent="-285750" algn="l" rtl="0">
              <a:spcBef>
                <a:spcPts val="0"/>
              </a:spcBef>
              <a:spcAft>
                <a:spcPts val="0"/>
              </a:spcAft>
              <a:buClr>
                <a:srgbClr val="000000"/>
              </a:buClr>
              <a:buSzPts val="1600"/>
              <a:buFont typeface="Arial"/>
              <a:buChar char="•"/>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Clarity of reporting on specific types of parameters</a:t>
            </a:r>
            <a:endParaRPr dirty="0">
              <a:latin typeface="Franklin Gothic Book" panose="020B0503020102020204" pitchFamily="34" charset="0"/>
            </a:endParaRPr>
          </a:p>
          <a:p>
            <a:pPr marL="285750" marR="0" lvl="1" indent="-285750" algn="l" rtl="0">
              <a:spcBef>
                <a:spcPts val="0"/>
              </a:spcBef>
              <a:spcAft>
                <a:spcPts val="0"/>
              </a:spcAft>
              <a:buClr>
                <a:srgbClr val="000000"/>
              </a:buClr>
              <a:buSzPts val="1600"/>
              <a:buFont typeface="Arial"/>
              <a:buChar char="•"/>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Journal impact factor</a:t>
            </a:r>
            <a:endParaRPr dirty="0">
              <a:latin typeface="Franklin Gothic Book" panose="020B0503020102020204" pitchFamily="34" charset="0"/>
            </a:endParaRPr>
          </a:p>
          <a:p>
            <a:pPr marL="285750" marR="0" lvl="1" indent="-285750" algn="l" rtl="0">
              <a:spcBef>
                <a:spcPts val="0"/>
              </a:spcBef>
              <a:spcAft>
                <a:spcPts val="0"/>
              </a:spcAft>
              <a:buClr>
                <a:srgbClr val="000000"/>
              </a:buClr>
              <a:buSzPts val="1600"/>
              <a:buFont typeface="Arial"/>
              <a:buChar char="•"/>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Funding source</a:t>
            </a:r>
            <a:endParaRPr dirty="0">
              <a:latin typeface="Franklin Gothic Book" panose="020B0503020102020204" pitchFamily="34" charset="0"/>
            </a:endParaRPr>
          </a:p>
          <a:p>
            <a:pPr marL="285750" marR="0" lvl="1" indent="-285750" algn="l" rtl="0">
              <a:spcBef>
                <a:spcPts val="0"/>
              </a:spcBef>
              <a:spcAft>
                <a:spcPts val="0"/>
              </a:spcAft>
              <a:buClr>
                <a:srgbClr val="000000"/>
              </a:buClr>
              <a:buSzPts val="1600"/>
              <a:buFont typeface="Arial"/>
              <a:buChar char="•"/>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Author experience (h-index)</a:t>
            </a:r>
            <a:endParaRPr dirty="0">
              <a:latin typeface="Franklin Gothic Book" panose="020B0503020102020204" pitchFamily="34" charset="0"/>
            </a:endParaRPr>
          </a:p>
          <a:p>
            <a:pPr marL="285750" marR="0" lvl="1" indent="-285750" algn="l" rtl="0">
              <a:spcBef>
                <a:spcPts val="0"/>
              </a:spcBef>
              <a:spcAft>
                <a:spcPts val="0"/>
              </a:spcAft>
              <a:buClr>
                <a:srgbClr val="000000"/>
              </a:buClr>
              <a:buSzPts val="1600"/>
              <a:buFont typeface="Arial"/>
              <a:buChar char="•"/>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Time</a:t>
            </a:r>
            <a:endParaRPr dirty="0">
              <a:latin typeface="Franklin Gothic Book" panose="020B0503020102020204" pitchFamily="34" charset="0"/>
            </a:endParaRPr>
          </a:p>
          <a:p>
            <a:pPr marL="285750" marR="0" lvl="1" indent="-285750" algn="l" rtl="0">
              <a:spcBef>
                <a:spcPts val="0"/>
              </a:spcBef>
              <a:spcAft>
                <a:spcPts val="0"/>
              </a:spcAft>
              <a:buClr>
                <a:srgbClr val="000000"/>
              </a:buClr>
              <a:buSzPts val="1600"/>
              <a:buFont typeface="Arial"/>
              <a:buChar char="•"/>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a:t>
            </a:r>
            <a:endParaRPr sz="1600" b="0" i="0" u="none" strike="noStrike" cap="none" dirty="0">
              <a:solidFill>
                <a:schemeClr val="dk1"/>
              </a:solidFill>
              <a:latin typeface="Franklin Gothic Book" panose="020B0503020102020204" pitchFamily="34" charset="0"/>
              <a:ea typeface="Libre Franklin"/>
              <a:cs typeface="Libre Franklin"/>
              <a:sym typeface="Libre Franklin"/>
            </a:endParaRPr>
          </a:p>
        </p:txBody>
      </p:sp>
      <p:sp>
        <p:nvSpPr>
          <p:cNvPr id="6" name="Rectangle 5">
            <a:extLst>
              <a:ext uri="{FF2B5EF4-FFF2-40B4-BE49-F238E27FC236}">
                <a16:creationId xmlns:a16="http://schemas.microsoft.com/office/drawing/2014/main" xmlns="" id="{19ADD71F-9E19-4A7A-A7D8-46F074081235}"/>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
        <p:nvSpPr>
          <p:cNvPr id="7" name="Rectangle 6"/>
          <p:cNvSpPr/>
          <p:nvPr/>
        </p:nvSpPr>
        <p:spPr>
          <a:xfrm>
            <a:off x="1256981" y="3288628"/>
            <a:ext cx="9960525" cy="10267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20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24831-A2A7-4D88-9184-3D1B94E70225}"/>
              </a:ext>
            </a:extLst>
          </p:cNvPr>
          <p:cNvSpPr>
            <a:spLocks noGrp="1"/>
          </p:cNvSpPr>
          <p:nvPr>
            <p:ph type="title"/>
          </p:nvPr>
        </p:nvSpPr>
        <p:spPr>
          <a:xfrm>
            <a:off x="1009650" y="141837"/>
            <a:ext cx="11063530" cy="1049826"/>
          </a:xfrm>
        </p:spPr>
        <p:txBody>
          <a:bodyPr/>
          <a:lstStyle/>
          <a:p>
            <a:r>
              <a:rPr lang="en-US" sz="3600" b="1" dirty="0">
                <a:solidFill>
                  <a:srgbClr val="002060"/>
                </a:solidFill>
              </a:rPr>
              <a:t>Author responses (out of 49 attempted contacts so far)</a:t>
            </a:r>
          </a:p>
        </p:txBody>
      </p:sp>
      <p:sp>
        <p:nvSpPr>
          <p:cNvPr id="4" name="Text Placeholder 3">
            <a:extLst>
              <a:ext uri="{FF2B5EF4-FFF2-40B4-BE49-F238E27FC236}">
                <a16:creationId xmlns:a16="http://schemas.microsoft.com/office/drawing/2014/main" xmlns="" id="{1D11FF9F-8473-4FD9-8804-FE19494C344F}"/>
              </a:ext>
            </a:extLst>
          </p:cNvPr>
          <p:cNvSpPr>
            <a:spLocks noGrp="1"/>
          </p:cNvSpPr>
          <p:nvPr>
            <p:ph type="body" idx="1"/>
          </p:nvPr>
        </p:nvSpPr>
        <p:spPr>
          <a:xfrm>
            <a:off x="1009651" y="1471600"/>
            <a:ext cx="10727370" cy="4901162"/>
          </a:xfrm>
        </p:spPr>
        <p:txBody>
          <a:bodyPr/>
          <a:lstStyle/>
          <a:p>
            <a:endParaRPr lang="en-US" dirty="0"/>
          </a:p>
          <a:p>
            <a:endParaRPr lang="en-US" dirty="0"/>
          </a:p>
          <a:p>
            <a:endParaRPr lang="en-US" dirty="0"/>
          </a:p>
          <a:p>
            <a:pPr marL="76200" indent="0">
              <a:buNone/>
            </a:pPr>
            <a:endParaRPr lang="en-US" dirty="0"/>
          </a:p>
          <a:p>
            <a:pPr marL="76200" indent="0">
              <a:buNone/>
            </a:pPr>
            <a:r>
              <a:rPr lang="en-US" b="1" dirty="0"/>
              <a:t>Themes in responses: </a:t>
            </a:r>
          </a:p>
          <a:p>
            <a:r>
              <a:rPr lang="en-US" dirty="0"/>
              <a:t>I decline to participate</a:t>
            </a:r>
          </a:p>
          <a:p>
            <a:r>
              <a:rPr lang="en-US" dirty="0"/>
              <a:t>We will respond after carefully reviewing the document…</a:t>
            </a:r>
          </a:p>
          <a:p>
            <a:r>
              <a:rPr lang="en-US" dirty="0"/>
              <a:t>I have forwarded the documents to the study programmer/sponsor/lead and we would like to schedule a phone call to discuss your assumptions</a:t>
            </a:r>
          </a:p>
          <a:p>
            <a:pPr lvl="1"/>
            <a:r>
              <a:rPr lang="en-US" dirty="0">
                <a:latin typeface="Franklin Gothic Book" panose="020B0503020102020204" pitchFamily="34" charset="0"/>
              </a:rPr>
              <a:t>Here is the algorithm we actually used, and a code snippet</a:t>
            </a:r>
            <a:endParaRPr lang="en-US" dirty="0"/>
          </a:p>
          <a:p>
            <a:pPr marL="76200" indent="0">
              <a:buNone/>
            </a:pPr>
            <a:endParaRPr lang="en-US" dirty="0"/>
          </a:p>
        </p:txBody>
      </p:sp>
      <p:sp>
        <p:nvSpPr>
          <p:cNvPr id="3" name="Slide Number Placeholder 2">
            <a:extLst>
              <a:ext uri="{FF2B5EF4-FFF2-40B4-BE49-F238E27FC236}">
                <a16:creationId xmlns:a16="http://schemas.microsoft.com/office/drawing/2014/main" xmlns="" id="{A8C033C5-EAF2-4EF1-ADD3-03A0B6E88E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35</a:t>
            </a:fld>
            <a:endParaRPr lang="en-US"/>
          </a:p>
        </p:txBody>
      </p:sp>
      <p:pic>
        <p:nvPicPr>
          <p:cNvPr id="7" name="Picture 6">
            <a:extLst>
              <a:ext uri="{FF2B5EF4-FFF2-40B4-BE49-F238E27FC236}">
                <a16:creationId xmlns:a16="http://schemas.microsoft.com/office/drawing/2014/main" xmlns="" id="{7B589C48-1621-4065-8B1C-9A3A02E4445D}"/>
              </a:ext>
            </a:extLst>
          </p:cNvPr>
          <p:cNvPicPr>
            <a:picLocks noChangeAspect="1"/>
          </p:cNvPicPr>
          <p:nvPr/>
        </p:nvPicPr>
        <p:blipFill rotWithShape="1">
          <a:blip r:embed="rId3"/>
          <a:srcRect l="29300" t="16218" r="28959" b="12626"/>
          <a:stretch/>
        </p:blipFill>
        <p:spPr>
          <a:xfrm flipH="1">
            <a:off x="3648173" y="1082965"/>
            <a:ext cx="1913641" cy="1960775"/>
          </a:xfrm>
          <a:prstGeom prst="rect">
            <a:avLst/>
          </a:prstGeom>
        </p:spPr>
      </p:pic>
      <p:sp>
        <p:nvSpPr>
          <p:cNvPr id="8" name="TextBox 7">
            <a:extLst>
              <a:ext uri="{FF2B5EF4-FFF2-40B4-BE49-F238E27FC236}">
                <a16:creationId xmlns:a16="http://schemas.microsoft.com/office/drawing/2014/main" xmlns="" id="{013BBFAB-950E-4184-8A80-DD87237E9EA2}"/>
              </a:ext>
            </a:extLst>
          </p:cNvPr>
          <p:cNvSpPr txBox="1"/>
          <p:nvPr/>
        </p:nvSpPr>
        <p:spPr>
          <a:xfrm>
            <a:off x="1159497" y="1143649"/>
            <a:ext cx="2574744" cy="523220"/>
          </a:xfrm>
          <a:prstGeom prst="rect">
            <a:avLst/>
          </a:prstGeom>
          <a:noFill/>
        </p:spPr>
        <p:txBody>
          <a:bodyPr wrap="none" rtlCol="0">
            <a:spAutoFit/>
          </a:bodyPr>
          <a:lstStyle/>
          <a:p>
            <a:r>
              <a:rPr lang="en-US" sz="2800" b="1" dirty="0">
                <a:solidFill>
                  <a:srgbClr val="002060"/>
                </a:solidFill>
                <a:latin typeface="Franklin Gothic Book" panose="020B0503020102020204" pitchFamily="34" charset="0"/>
              </a:rPr>
              <a:t>33% responded</a:t>
            </a:r>
          </a:p>
        </p:txBody>
      </p:sp>
      <p:sp>
        <p:nvSpPr>
          <p:cNvPr id="10" name="Rectangle 9">
            <a:extLst>
              <a:ext uri="{FF2B5EF4-FFF2-40B4-BE49-F238E27FC236}">
                <a16:creationId xmlns:a16="http://schemas.microsoft.com/office/drawing/2014/main" xmlns="" id="{37807685-20F6-4E38-8503-AAB93D7982A5}"/>
              </a:ext>
            </a:extLst>
          </p:cNvPr>
          <p:cNvSpPr/>
          <p:nvPr/>
        </p:nvSpPr>
        <p:spPr>
          <a:xfrm>
            <a:off x="5746227" y="1816127"/>
            <a:ext cx="5474576" cy="1292662"/>
          </a:xfrm>
          <a:prstGeom prst="rect">
            <a:avLst/>
          </a:prstGeom>
        </p:spPr>
        <p:txBody>
          <a:bodyPr wrap="none">
            <a:spAutoFit/>
          </a:bodyPr>
          <a:lstStyle/>
          <a:p>
            <a:r>
              <a:rPr lang="en-US" sz="2400" b="1" dirty="0">
                <a:solidFill>
                  <a:srgbClr val="C00000"/>
                </a:solidFill>
              </a:rPr>
              <a:t>67% No response yet</a:t>
            </a:r>
          </a:p>
          <a:p>
            <a:pPr marL="285750" indent="-285750">
              <a:buFont typeface="Arial" panose="020B0604020202020204" pitchFamily="34" charset="0"/>
              <a:buChar char="•"/>
            </a:pPr>
            <a:r>
              <a:rPr lang="en-US" sz="1800" dirty="0"/>
              <a:t>39% considered non-responders after 3 attempts</a:t>
            </a:r>
          </a:p>
          <a:p>
            <a:pPr marL="285750" indent="-285750">
              <a:buFont typeface="Arial" panose="020B0604020202020204" pitchFamily="34" charset="0"/>
              <a:buChar char="•"/>
            </a:pPr>
            <a:r>
              <a:rPr lang="en-US" sz="1800" dirty="0"/>
              <a:t>21% of e-mails undeliverable</a:t>
            </a:r>
          </a:p>
          <a:p>
            <a:pPr marL="285750" indent="-285750">
              <a:buFont typeface="Arial" panose="020B0604020202020204" pitchFamily="34" charset="0"/>
              <a:buChar char="•"/>
            </a:pPr>
            <a:r>
              <a:rPr lang="en-US" sz="1800" dirty="0"/>
              <a:t>39% still trying to reach</a:t>
            </a:r>
          </a:p>
        </p:txBody>
      </p:sp>
      <p:sp>
        <p:nvSpPr>
          <p:cNvPr id="9" name="Rectangle 8">
            <a:extLst>
              <a:ext uri="{FF2B5EF4-FFF2-40B4-BE49-F238E27FC236}">
                <a16:creationId xmlns:a16="http://schemas.microsoft.com/office/drawing/2014/main" xmlns="" id="{AF40BF5A-B5CF-4B21-BE6C-968BE5AD16C7}"/>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extLst>
      <p:ext uri="{BB962C8B-B14F-4D97-AF65-F5344CB8AC3E}">
        <p14:creationId xmlns:p14="http://schemas.microsoft.com/office/powerpoint/2010/main" val="154190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8"/>
          <p:cNvSpPr txBox="1"/>
          <p:nvPr/>
        </p:nvSpPr>
        <p:spPr>
          <a:xfrm>
            <a:off x="791307" y="116178"/>
            <a:ext cx="1111314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002060"/>
                </a:solidFill>
                <a:latin typeface="Franklin Gothic Book" panose="020B0503020102020204" pitchFamily="34" charset="0"/>
                <a:ea typeface="Libre Franklin"/>
                <a:cs typeface="Libre Franklin"/>
                <a:sym typeface="Libre Franklin"/>
              </a:rPr>
              <a:t>REPEAT Conceptual Replication: </a:t>
            </a:r>
            <a:endParaRPr>
              <a:latin typeface="Franklin Gothic Book" panose="020B0503020102020204" pitchFamily="34" charset="0"/>
            </a:endParaRPr>
          </a:p>
          <a:p>
            <a:pPr marL="0" marR="0" lvl="0" indent="0" algn="l" rtl="0">
              <a:spcBef>
                <a:spcPts val="0"/>
              </a:spcBef>
              <a:spcAft>
                <a:spcPts val="0"/>
              </a:spcAft>
              <a:buNone/>
            </a:pPr>
            <a:r>
              <a:rPr lang="en-US" sz="2400" b="1">
                <a:solidFill>
                  <a:schemeClr val="dk1"/>
                </a:solidFill>
                <a:latin typeface="Franklin Gothic Book" panose="020B0503020102020204" pitchFamily="34" charset="0"/>
                <a:ea typeface="Libre Franklin"/>
                <a:cs typeface="Libre Franklin"/>
                <a:sym typeface="Libre Franklin"/>
              </a:rPr>
              <a:t>Quantifying robustness and transportability by examining sources of variation</a:t>
            </a:r>
            <a:endParaRPr>
              <a:latin typeface="Franklin Gothic Book" panose="020B0503020102020204" pitchFamily="34" charset="0"/>
            </a:endParaRPr>
          </a:p>
          <a:p>
            <a:pPr marL="285739" marR="0" lvl="0" indent="-82539" algn="l" rtl="0">
              <a:spcBef>
                <a:spcPts val="0"/>
              </a:spcBef>
              <a:spcAft>
                <a:spcPts val="0"/>
              </a:spcAft>
              <a:buClr>
                <a:schemeClr val="dk1"/>
              </a:buClr>
              <a:buSzPts val="3200"/>
              <a:buFont typeface="Arial"/>
              <a:buNone/>
            </a:pPr>
            <a:endParaRPr sz="3200" b="1" u="sng">
              <a:solidFill>
                <a:schemeClr val="dk1"/>
              </a:solidFill>
              <a:latin typeface="Franklin Gothic Book" panose="020B0503020102020204" pitchFamily="34" charset="0"/>
              <a:ea typeface="Libre Franklin"/>
              <a:cs typeface="Libre Franklin"/>
              <a:sym typeface="Libre Franklin"/>
            </a:endParaRPr>
          </a:p>
        </p:txBody>
      </p:sp>
      <p:sp>
        <p:nvSpPr>
          <p:cNvPr id="538" name="Google Shape;538;p28"/>
          <p:cNvSpPr/>
          <p:nvPr/>
        </p:nvSpPr>
        <p:spPr>
          <a:xfrm>
            <a:off x="2643299" y="4869667"/>
            <a:ext cx="4297680" cy="1097280"/>
          </a:xfrm>
          <a:prstGeom prst="roundRect">
            <a:avLst>
              <a:gd name="adj" fmla="val 16667"/>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Franklin Gothic Book" panose="020B0503020102020204" pitchFamily="34" charset="0"/>
                <a:ea typeface="Libre Franklin"/>
                <a:cs typeface="Libre Franklin"/>
                <a:sym typeface="Libre Franklin"/>
              </a:rPr>
              <a:t>Regression</a:t>
            </a:r>
            <a:r>
              <a:rPr lang="en-US" sz="1800">
                <a:solidFill>
                  <a:schemeClr val="dk1"/>
                </a:solidFill>
                <a:latin typeface="Franklin Gothic Book" panose="020B0503020102020204" pitchFamily="34" charset="0"/>
                <a:ea typeface="Libre Franklin"/>
                <a:cs typeface="Libre Franklin"/>
                <a:sym typeface="Libre Franklin"/>
              </a:rPr>
              <a:t> to quantify drivers of variation </a:t>
            </a:r>
            <a:r>
              <a:rPr lang="en-US" sz="1800" i="1">
                <a:solidFill>
                  <a:schemeClr val="dk1"/>
                </a:solidFill>
                <a:latin typeface="Franklin Gothic Book" panose="020B0503020102020204" pitchFamily="34" charset="0"/>
                <a:ea typeface="Libre Franklin"/>
                <a:cs typeface="Libre Franklin"/>
                <a:sym typeface="Libre Franklin"/>
              </a:rPr>
              <a:t>within</a:t>
            </a:r>
            <a:r>
              <a:rPr lang="en-US" sz="1800">
                <a:solidFill>
                  <a:schemeClr val="dk1"/>
                </a:solidFill>
                <a:latin typeface="Franklin Gothic Book" panose="020B0503020102020204" pitchFamily="34" charset="0"/>
                <a:ea typeface="Libre Franklin"/>
                <a:cs typeface="Libre Franklin"/>
                <a:sym typeface="Libre Franklin"/>
              </a:rPr>
              <a:t> and </a:t>
            </a:r>
            <a:r>
              <a:rPr lang="en-US" sz="1800" i="1">
                <a:solidFill>
                  <a:schemeClr val="dk1"/>
                </a:solidFill>
                <a:latin typeface="Franklin Gothic Book" panose="020B0503020102020204" pitchFamily="34" charset="0"/>
                <a:ea typeface="Libre Franklin"/>
                <a:cs typeface="Libre Franklin"/>
                <a:sym typeface="Libre Franklin"/>
              </a:rPr>
              <a:t>between</a:t>
            </a:r>
            <a:r>
              <a:rPr lang="en-US" sz="1800">
                <a:solidFill>
                  <a:schemeClr val="dk1"/>
                </a:solidFill>
                <a:latin typeface="Franklin Gothic Book" panose="020B0503020102020204" pitchFamily="34" charset="0"/>
                <a:ea typeface="Libre Franklin"/>
                <a:cs typeface="Libre Franklin"/>
                <a:sym typeface="Libre Franklin"/>
              </a:rPr>
              <a:t> data source</a:t>
            </a:r>
            <a:endParaRPr>
              <a:latin typeface="Franklin Gothic Book" panose="020B0503020102020204" pitchFamily="34" charset="0"/>
            </a:endParaRPr>
          </a:p>
        </p:txBody>
      </p:sp>
      <p:sp>
        <p:nvSpPr>
          <p:cNvPr id="539" name="Google Shape;539;p28"/>
          <p:cNvSpPr/>
          <p:nvPr/>
        </p:nvSpPr>
        <p:spPr>
          <a:xfrm>
            <a:off x="2643299" y="3632117"/>
            <a:ext cx="4297680" cy="1097280"/>
          </a:xfrm>
          <a:prstGeom prst="roundRect">
            <a:avLst>
              <a:gd name="adj" fmla="val 16667"/>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Franklin Gothic Book" panose="020B0503020102020204" pitchFamily="34" charset="0"/>
                <a:ea typeface="Libre Franklin"/>
                <a:cs typeface="Libre Franklin"/>
                <a:sym typeface="Libre Franklin"/>
              </a:rPr>
              <a:t>Describe</a:t>
            </a:r>
            <a:r>
              <a:rPr lang="en-US" sz="1800">
                <a:solidFill>
                  <a:schemeClr val="dk1"/>
                </a:solidFill>
                <a:latin typeface="Franklin Gothic Book" panose="020B0503020102020204" pitchFamily="34" charset="0"/>
                <a:ea typeface="Libre Franklin"/>
                <a:cs typeface="Libre Franklin"/>
                <a:sym typeface="Libre Franklin"/>
              </a:rPr>
              <a:t> magnitude of differences </a:t>
            </a:r>
            <a:endParaRPr>
              <a:latin typeface="Franklin Gothic Book" panose="020B0503020102020204" pitchFamily="34" charset="0"/>
            </a:endParaRPr>
          </a:p>
          <a:p>
            <a:pPr marL="0" marR="0" lvl="0" indent="0" algn="ctr" rtl="0">
              <a:spcBef>
                <a:spcPts val="0"/>
              </a:spcBef>
              <a:spcAft>
                <a:spcPts val="0"/>
              </a:spcAft>
              <a:buNone/>
            </a:pPr>
            <a:r>
              <a:rPr lang="en-US" sz="1800" i="1">
                <a:solidFill>
                  <a:schemeClr val="dk1"/>
                </a:solidFill>
                <a:latin typeface="Franklin Gothic Book" panose="020B0503020102020204" pitchFamily="34" charset="0"/>
                <a:ea typeface="Libre Franklin"/>
                <a:cs typeface="Libre Franklin"/>
                <a:sym typeface="Libre Franklin"/>
              </a:rPr>
              <a:t>within</a:t>
            </a:r>
            <a:r>
              <a:rPr lang="en-US" sz="1800">
                <a:solidFill>
                  <a:schemeClr val="dk1"/>
                </a:solidFill>
                <a:latin typeface="Franklin Gothic Book" panose="020B0503020102020204" pitchFamily="34" charset="0"/>
                <a:ea typeface="Libre Franklin"/>
                <a:cs typeface="Libre Franklin"/>
                <a:sym typeface="Libre Franklin"/>
              </a:rPr>
              <a:t> and </a:t>
            </a:r>
            <a:r>
              <a:rPr lang="en-US" sz="1800" i="1">
                <a:solidFill>
                  <a:schemeClr val="dk1"/>
                </a:solidFill>
                <a:latin typeface="Franklin Gothic Book" panose="020B0503020102020204" pitchFamily="34" charset="0"/>
                <a:ea typeface="Libre Franklin"/>
                <a:cs typeface="Libre Franklin"/>
                <a:sym typeface="Libre Franklin"/>
              </a:rPr>
              <a:t>between</a:t>
            </a:r>
            <a:r>
              <a:rPr lang="en-US" sz="1800">
                <a:solidFill>
                  <a:schemeClr val="dk1"/>
                </a:solidFill>
                <a:latin typeface="Franklin Gothic Book" panose="020B0503020102020204" pitchFamily="34" charset="0"/>
                <a:ea typeface="Libre Franklin"/>
                <a:cs typeface="Libre Franklin"/>
                <a:sym typeface="Libre Franklin"/>
              </a:rPr>
              <a:t> data source</a:t>
            </a:r>
            <a:endParaRPr>
              <a:latin typeface="Franklin Gothic Book" panose="020B0503020102020204" pitchFamily="34" charset="0"/>
            </a:endParaRPr>
          </a:p>
        </p:txBody>
      </p:sp>
      <p:sp>
        <p:nvSpPr>
          <p:cNvPr id="540" name="Google Shape;540;p28"/>
          <p:cNvSpPr/>
          <p:nvPr/>
        </p:nvSpPr>
        <p:spPr>
          <a:xfrm>
            <a:off x="757348" y="1494299"/>
            <a:ext cx="6209323" cy="620081"/>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Franklin Gothic Book" panose="020B0503020102020204" pitchFamily="34" charset="0"/>
                <a:ea typeface="Libre Franklin"/>
                <a:cs typeface="Libre Franklin"/>
                <a:sym typeface="Libre Franklin"/>
              </a:rPr>
              <a:t>Define</a:t>
            </a:r>
            <a:r>
              <a:rPr lang="en-US" sz="2400">
                <a:solidFill>
                  <a:schemeClr val="lt1"/>
                </a:solidFill>
                <a:latin typeface="Franklin Gothic Book" panose="020B0503020102020204" pitchFamily="34" charset="0"/>
                <a:ea typeface="Libre Franklin"/>
                <a:cs typeface="Libre Franklin"/>
                <a:sym typeface="Libre Franklin"/>
              </a:rPr>
              <a:t> the research question (PICOTS)</a:t>
            </a:r>
            <a:endParaRPr>
              <a:latin typeface="Franklin Gothic Book" panose="020B0503020102020204" pitchFamily="34" charset="0"/>
            </a:endParaRPr>
          </a:p>
        </p:txBody>
      </p:sp>
      <p:sp>
        <p:nvSpPr>
          <p:cNvPr id="541" name="Google Shape;541;p28"/>
          <p:cNvSpPr/>
          <p:nvPr/>
        </p:nvSpPr>
        <p:spPr>
          <a:xfrm>
            <a:off x="757349" y="3617025"/>
            <a:ext cx="1760541" cy="23875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Franklin Gothic Book" panose="020B0503020102020204" pitchFamily="34" charset="0"/>
                <a:ea typeface="Libre Franklin"/>
                <a:cs typeface="Libre Franklin"/>
                <a:sym typeface="Libre Franklin"/>
              </a:rPr>
              <a:t>Systematically</a:t>
            </a:r>
            <a:r>
              <a:rPr lang="en-US" sz="1800">
                <a:solidFill>
                  <a:schemeClr val="lt1"/>
                </a:solidFill>
                <a:latin typeface="Franklin Gothic Book" panose="020B0503020102020204" pitchFamily="34" charset="0"/>
                <a:ea typeface="Libre Franklin"/>
                <a:cs typeface="Libre Franklin"/>
                <a:sym typeface="Libre Franklin"/>
              </a:rPr>
              <a:t> examine sources of variation</a:t>
            </a:r>
            <a:endParaRPr>
              <a:latin typeface="Franklin Gothic Book" panose="020B0503020102020204" pitchFamily="34" charset="0"/>
            </a:endParaRPr>
          </a:p>
          <a:p>
            <a:pPr marL="0" marR="0" lvl="0" indent="0" algn="ctr" rtl="0">
              <a:spcBef>
                <a:spcPts val="0"/>
              </a:spcBef>
              <a:spcAft>
                <a:spcPts val="0"/>
              </a:spcAft>
              <a:buNone/>
            </a:pPr>
            <a:endParaRPr sz="1800" b="1">
              <a:solidFill>
                <a:schemeClr val="lt1"/>
              </a:solidFill>
              <a:latin typeface="Franklin Gothic Book" panose="020B0503020102020204" pitchFamily="34" charset="0"/>
              <a:ea typeface="Libre Franklin"/>
              <a:cs typeface="Libre Franklin"/>
              <a:sym typeface="Libre Franklin"/>
            </a:endParaRPr>
          </a:p>
          <a:p>
            <a:pPr marL="0" marR="0" lvl="0" indent="0" algn="ctr" rtl="0">
              <a:spcBef>
                <a:spcPts val="0"/>
              </a:spcBef>
              <a:spcAft>
                <a:spcPts val="0"/>
              </a:spcAft>
              <a:buNone/>
            </a:pPr>
            <a:r>
              <a:rPr lang="en-US" sz="1800">
                <a:solidFill>
                  <a:schemeClr val="lt1"/>
                </a:solidFill>
                <a:latin typeface="Franklin Gothic Book" panose="020B0503020102020204" pitchFamily="34" charset="0"/>
                <a:ea typeface="Libre Franklin"/>
                <a:cs typeface="Libre Franklin"/>
                <a:sym typeface="Libre Franklin"/>
              </a:rPr>
              <a:t>“Variance Components Analysis”</a:t>
            </a:r>
            <a:endParaRPr>
              <a:latin typeface="Franklin Gothic Book" panose="020B0503020102020204" pitchFamily="34" charset="0"/>
            </a:endParaRPr>
          </a:p>
        </p:txBody>
      </p:sp>
      <p:sp>
        <p:nvSpPr>
          <p:cNvPr id="542" name="Google Shape;542;p28"/>
          <p:cNvSpPr/>
          <p:nvPr/>
        </p:nvSpPr>
        <p:spPr>
          <a:xfrm>
            <a:off x="757348" y="2255136"/>
            <a:ext cx="6209323" cy="118872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800" b="0" i="0" u="none" strike="noStrike" cap="none">
                <a:solidFill>
                  <a:schemeClr val="lt1"/>
                </a:solidFill>
                <a:latin typeface="Franklin Gothic Book" panose="020B0503020102020204" pitchFamily="34" charset="0"/>
                <a:ea typeface="Libre Franklin"/>
                <a:cs typeface="Libre Franklin"/>
                <a:sym typeface="Libre Franklin"/>
              </a:rPr>
              <a:t>Design a matrix of study specifications</a:t>
            </a:r>
            <a:endParaRPr>
              <a:latin typeface="Franklin Gothic Book" panose="020B0503020102020204" pitchFamily="34" charset="0"/>
            </a:endParaRPr>
          </a:p>
          <a:p>
            <a:pPr marL="742950" marR="0" lvl="1" indent="-285750" algn="l" rtl="0">
              <a:spcBef>
                <a:spcPts val="0"/>
              </a:spcBef>
              <a:spcAft>
                <a:spcPts val="0"/>
              </a:spcAft>
              <a:buClr>
                <a:schemeClr val="lt1"/>
              </a:buClr>
              <a:buSzPts val="1600"/>
              <a:buFont typeface="Arial"/>
              <a:buChar char="•"/>
            </a:pPr>
            <a:r>
              <a:rPr lang="en-US" sz="1600" b="0" i="0" u="none" strike="noStrike" cap="none">
                <a:solidFill>
                  <a:schemeClr val="lt1"/>
                </a:solidFill>
                <a:latin typeface="Franklin Gothic Book" panose="020B0503020102020204" pitchFamily="34" charset="0"/>
                <a:ea typeface="Libre Franklin"/>
                <a:cs typeface="Libre Franklin"/>
                <a:sym typeface="Libre Franklin"/>
              </a:rPr>
              <a:t>Published papers</a:t>
            </a:r>
            <a:endParaRPr>
              <a:latin typeface="Franklin Gothic Book" panose="020B0503020102020204" pitchFamily="34" charset="0"/>
            </a:endParaRPr>
          </a:p>
          <a:p>
            <a:pPr marL="742950" marR="0" lvl="1" indent="-285750" algn="l" rtl="0">
              <a:spcBef>
                <a:spcPts val="0"/>
              </a:spcBef>
              <a:spcAft>
                <a:spcPts val="0"/>
              </a:spcAft>
              <a:buClr>
                <a:schemeClr val="lt1"/>
              </a:buClr>
              <a:buSzPts val="1600"/>
              <a:buFont typeface="Arial"/>
              <a:buChar char="•"/>
            </a:pPr>
            <a:r>
              <a:rPr lang="en-US" sz="1600" b="0" i="0" u="none" strike="noStrike" cap="none">
                <a:solidFill>
                  <a:schemeClr val="lt1"/>
                </a:solidFill>
                <a:latin typeface="Franklin Gothic Book" panose="020B0503020102020204" pitchFamily="34" charset="0"/>
                <a:ea typeface="Libre Franklin"/>
                <a:cs typeface="Libre Franklin"/>
                <a:sym typeface="Libre Franklin"/>
              </a:rPr>
              <a:t>Parameter variations (ISPOR/ISPE task force)</a:t>
            </a:r>
            <a:endParaRPr>
              <a:latin typeface="Franklin Gothic Book" panose="020B0503020102020204" pitchFamily="34" charset="0"/>
            </a:endParaRPr>
          </a:p>
          <a:p>
            <a:pPr marL="742950" marR="0" lvl="1" indent="-285750" algn="l" rtl="0">
              <a:spcBef>
                <a:spcPts val="0"/>
              </a:spcBef>
              <a:spcAft>
                <a:spcPts val="0"/>
              </a:spcAft>
              <a:buClr>
                <a:schemeClr val="lt1"/>
              </a:buClr>
              <a:buSzPts val="1600"/>
              <a:buFont typeface="Arial"/>
              <a:buChar char="•"/>
            </a:pPr>
            <a:r>
              <a:rPr lang="en-US" sz="1600" b="0" i="0" u="none" strike="noStrike" cap="none">
                <a:solidFill>
                  <a:schemeClr val="lt1"/>
                </a:solidFill>
                <a:latin typeface="Franklin Gothic Book" panose="020B0503020102020204" pitchFamily="34" charset="0"/>
                <a:ea typeface="Libre Franklin"/>
                <a:cs typeface="Libre Franklin"/>
                <a:sym typeface="Libre Franklin"/>
              </a:rPr>
              <a:t>Multiple data sources</a:t>
            </a:r>
            <a:endParaRPr>
              <a:latin typeface="Franklin Gothic Book" panose="020B0503020102020204" pitchFamily="34" charset="0"/>
            </a:endParaRPr>
          </a:p>
        </p:txBody>
      </p:sp>
      <p:sp>
        <p:nvSpPr>
          <p:cNvPr id="544" name="Google Shape;544;p28"/>
          <p:cNvSpPr txBox="1"/>
          <p:nvPr/>
        </p:nvSpPr>
        <p:spPr>
          <a:xfrm>
            <a:off x="7092827" y="1494299"/>
            <a:ext cx="49806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Franklin Gothic Book" panose="020B0503020102020204" pitchFamily="34" charset="0"/>
                <a:ea typeface="Libre Franklin"/>
                <a:cs typeface="Libre Franklin"/>
                <a:sym typeface="Libre Franklin"/>
              </a:rPr>
              <a:t>From the REPEAT sample</a:t>
            </a:r>
            <a:endParaRPr dirty="0">
              <a:latin typeface="Franklin Gothic Book" panose="020B0503020102020204" pitchFamily="34" charset="0"/>
            </a:endParaRPr>
          </a:p>
          <a:p>
            <a:pPr marL="0" marR="0" lvl="0" indent="0" algn="l" rtl="0">
              <a:spcBef>
                <a:spcPts val="0"/>
              </a:spcBef>
              <a:spcAft>
                <a:spcPts val="0"/>
              </a:spcAft>
              <a:buNone/>
            </a:pPr>
            <a:r>
              <a:rPr lang="en-US" sz="1800" dirty="0">
                <a:solidFill>
                  <a:schemeClr val="dk1"/>
                </a:solidFill>
                <a:latin typeface="Franklin Gothic Book" panose="020B0503020102020204" pitchFamily="34" charset="0"/>
                <a:ea typeface="Libre Franklin"/>
                <a:cs typeface="Libre Franklin"/>
                <a:sym typeface="Libre Franklin"/>
              </a:rPr>
              <a:t>Dabigatran vs. Warfarin on risk of major bleeding in patients with atrial fibrillation</a:t>
            </a:r>
            <a:endParaRPr dirty="0">
              <a:latin typeface="Franklin Gothic Book" panose="020B0503020102020204" pitchFamily="34" charset="0"/>
            </a:endParaRPr>
          </a:p>
        </p:txBody>
      </p:sp>
      <p:sp>
        <p:nvSpPr>
          <p:cNvPr id="10" name="Rectangle 9">
            <a:extLst>
              <a:ext uri="{FF2B5EF4-FFF2-40B4-BE49-F238E27FC236}">
                <a16:creationId xmlns:a16="http://schemas.microsoft.com/office/drawing/2014/main" xmlns="" id="{986FA581-238C-49F0-B959-793F6A925392}"/>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pic>
        <p:nvPicPr>
          <p:cNvPr id="11" name="Picture 10">
            <a:extLst>
              <a:ext uri="{FF2B5EF4-FFF2-40B4-BE49-F238E27FC236}">
                <a16:creationId xmlns:a16="http://schemas.microsoft.com/office/drawing/2014/main" xmlns="" id="{7D566A95-5E01-4486-AFB0-4BD645D7DAED}"/>
              </a:ext>
            </a:extLst>
          </p:cNvPr>
          <p:cNvPicPr>
            <a:picLocks noChangeAspect="1"/>
          </p:cNvPicPr>
          <p:nvPr/>
        </p:nvPicPr>
        <p:blipFill>
          <a:blip r:embed="rId3"/>
          <a:stretch>
            <a:fillRect/>
          </a:stretch>
        </p:blipFill>
        <p:spPr>
          <a:xfrm>
            <a:off x="7092826" y="2357067"/>
            <a:ext cx="4980652" cy="3431641"/>
          </a:xfrm>
          <a:prstGeom prst="rect">
            <a:avLst/>
          </a:prstGeom>
        </p:spPr>
      </p:pic>
      <p:sp>
        <p:nvSpPr>
          <p:cNvPr id="12" name="Rectangle 11"/>
          <p:cNvSpPr/>
          <p:nvPr/>
        </p:nvSpPr>
        <p:spPr>
          <a:xfrm>
            <a:off x="11347064" y="2479004"/>
            <a:ext cx="557389" cy="10267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9"/>
          <p:cNvSpPr txBox="1">
            <a:spLocks noGrp="1"/>
          </p:cNvSpPr>
          <p:nvPr>
            <p:ph type="body" idx="1"/>
          </p:nvPr>
        </p:nvSpPr>
        <p:spPr>
          <a:xfrm>
            <a:off x="657728" y="1191662"/>
            <a:ext cx="11534272" cy="530934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80"/>
              <a:buFont typeface="Arial"/>
              <a:buChar char="•"/>
            </a:pPr>
            <a:r>
              <a:rPr lang="en-US" sz="2880" dirty="0"/>
              <a:t>There is room for improvement</a:t>
            </a:r>
            <a:endParaRPr dirty="0"/>
          </a:p>
          <a:p>
            <a:pPr marL="690577" lvl="4" indent="-342899" algn="l" rtl="0">
              <a:lnSpc>
                <a:spcPct val="110000"/>
              </a:lnSpc>
              <a:spcBef>
                <a:spcPts val="450"/>
              </a:spcBef>
              <a:spcAft>
                <a:spcPts val="0"/>
              </a:spcAft>
              <a:buSzPts val="1920"/>
              <a:buChar char="•"/>
            </a:pPr>
            <a:r>
              <a:rPr lang="en-US" sz="1920" dirty="0">
                <a:latin typeface="Franklin Gothic Book" panose="020B0503020102020204" pitchFamily="34" charset="0"/>
              </a:rPr>
              <a:t>Exclusion criteria, temporality</a:t>
            </a:r>
            <a:endParaRPr dirty="0">
              <a:latin typeface="Franklin Gothic Book" panose="020B0503020102020204" pitchFamily="34" charset="0"/>
            </a:endParaRPr>
          </a:p>
          <a:p>
            <a:pPr marL="690577" lvl="4" indent="-342899" algn="l" rtl="0">
              <a:lnSpc>
                <a:spcPct val="110000"/>
              </a:lnSpc>
              <a:spcBef>
                <a:spcPts val="0"/>
              </a:spcBef>
              <a:spcAft>
                <a:spcPts val="0"/>
              </a:spcAft>
              <a:buSzPts val="1920"/>
              <a:buChar char="•"/>
            </a:pPr>
            <a:r>
              <a:rPr lang="en-US" sz="1920" dirty="0">
                <a:latin typeface="Franklin Gothic Book" panose="020B0503020102020204" pitchFamily="34" charset="0"/>
              </a:rPr>
              <a:t>Hard to replicate analysis results if unable to replicate cohort</a:t>
            </a:r>
            <a:endParaRPr dirty="0">
              <a:latin typeface="Franklin Gothic Book" panose="020B0503020102020204" pitchFamily="34" charset="0"/>
            </a:endParaRPr>
          </a:p>
          <a:p>
            <a:pPr marL="350051" lvl="0" indent="-274319" algn="l" rtl="0">
              <a:lnSpc>
                <a:spcPct val="110000"/>
              </a:lnSpc>
              <a:spcBef>
                <a:spcPts val="0"/>
              </a:spcBef>
              <a:spcAft>
                <a:spcPts val="0"/>
              </a:spcAft>
              <a:buSzPts val="1080"/>
              <a:buNone/>
            </a:pPr>
            <a:endParaRPr sz="1080" dirty="0"/>
          </a:p>
          <a:p>
            <a:pPr marL="685814" lvl="2" indent="-220979" algn="l" rtl="0">
              <a:lnSpc>
                <a:spcPct val="110000"/>
              </a:lnSpc>
              <a:spcBef>
                <a:spcPts val="0"/>
              </a:spcBef>
              <a:spcAft>
                <a:spcPts val="0"/>
              </a:spcAft>
              <a:buSzPts val="1920"/>
              <a:buNone/>
            </a:pPr>
            <a:endParaRPr sz="1920" dirty="0">
              <a:latin typeface="Franklin Gothic Book" panose="020B0503020102020204" pitchFamily="34" charset="0"/>
            </a:endParaRPr>
          </a:p>
          <a:p>
            <a:pPr marL="7144" lvl="0" indent="0" algn="l" rtl="0">
              <a:lnSpc>
                <a:spcPct val="110000"/>
              </a:lnSpc>
              <a:spcBef>
                <a:spcPts val="0"/>
              </a:spcBef>
              <a:spcAft>
                <a:spcPts val="0"/>
              </a:spcAft>
              <a:buSzPts val="2880"/>
              <a:buNone/>
            </a:pPr>
            <a:endParaRPr sz="2880" dirty="0"/>
          </a:p>
          <a:p>
            <a:pPr marL="0" lvl="0" indent="0" algn="l" rtl="0">
              <a:spcBef>
                <a:spcPts val="450"/>
              </a:spcBef>
              <a:spcAft>
                <a:spcPts val="0"/>
              </a:spcAft>
              <a:buSzPts val="1920"/>
              <a:buNone/>
            </a:pPr>
            <a:endParaRPr sz="1920" dirty="0"/>
          </a:p>
        </p:txBody>
      </p:sp>
      <p:sp>
        <p:nvSpPr>
          <p:cNvPr id="551" name="Google Shape;551;p29"/>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600"/>
              <a:buFont typeface="Libre Franklin"/>
              <a:buNone/>
            </a:pPr>
            <a:r>
              <a:rPr lang="en-US" sz="3600" b="1" u="sng">
                <a:solidFill>
                  <a:srgbClr val="002060"/>
                </a:solidFill>
              </a:rPr>
              <a:t>Concluding points</a:t>
            </a:r>
            <a:endParaRPr sz="3600" u="sng">
              <a:solidFill>
                <a:srgbClr val="002060"/>
              </a:solidFill>
            </a:endParaRPr>
          </a:p>
        </p:txBody>
      </p:sp>
      <p:sp>
        <p:nvSpPr>
          <p:cNvPr id="552" name="Google Shape;552;p29"/>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Franklin Gothic Book" panose="020B0503020102020204" pitchFamily="34" charset="0"/>
              </a:rPr>
              <a:t>37</a:t>
            </a:fld>
            <a:endParaRPr>
              <a:latin typeface="Franklin Gothic Book" panose="020B0503020102020204" pitchFamily="34" charset="0"/>
            </a:endParaRPr>
          </a:p>
        </p:txBody>
      </p:sp>
      <p:sp>
        <p:nvSpPr>
          <p:cNvPr id="11" name="Rectangle 10">
            <a:extLst>
              <a:ext uri="{FF2B5EF4-FFF2-40B4-BE49-F238E27FC236}">
                <a16:creationId xmlns:a16="http://schemas.microsoft.com/office/drawing/2014/main" xmlns="" id="{422D5240-5C62-45DE-A939-34E3DBD68BC5}"/>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9"/>
          <p:cNvSpPr txBox="1">
            <a:spLocks noGrp="1"/>
          </p:cNvSpPr>
          <p:nvPr>
            <p:ph type="body" idx="1"/>
          </p:nvPr>
        </p:nvSpPr>
        <p:spPr>
          <a:xfrm>
            <a:off x="657728" y="1191662"/>
            <a:ext cx="11534272" cy="530934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80"/>
              <a:buFont typeface="Arial"/>
              <a:buChar char="•"/>
            </a:pPr>
            <a:r>
              <a:rPr lang="en-US" sz="2880" dirty="0"/>
              <a:t>There is room for improvement</a:t>
            </a:r>
            <a:endParaRPr dirty="0"/>
          </a:p>
          <a:p>
            <a:pPr marL="690577" lvl="4" indent="-342899" algn="l" rtl="0">
              <a:lnSpc>
                <a:spcPct val="110000"/>
              </a:lnSpc>
              <a:spcBef>
                <a:spcPts val="450"/>
              </a:spcBef>
              <a:spcAft>
                <a:spcPts val="0"/>
              </a:spcAft>
              <a:buSzPts val="1920"/>
              <a:buChar char="•"/>
            </a:pPr>
            <a:r>
              <a:rPr lang="en-US" sz="1920" dirty="0">
                <a:latin typeface="Franklin Gothic Book" panose="020B0503020102020204" pitchFamily="34" charset="0"/>
              </a:rPr>
              <a:t>Exclusion criteria, temporality</a:t>
            </a:r>
            <a:endParaRPr dirty="0">
              <a:latin typeface="Franklin Gothic Book" panose="020B0503020102020204" pitchFamily="34" charset="0"/>
            </a:endParaRPr>
          </a:p>
          <a:p>
            <a:pPr marL="690577" lvl="4" indent="-342899" algn="l" rtl="0">
              <a:lnSpc>
                <a:spcPct val="110000"/>
              </a:lnSpc>
              <a:spcBef>
                <a:spcPts val="0"/>
              </a:spcBef>
              <a:spcAft>
                <a:spcPts val="0"/>
              </a:spcAft>
              <a:buSzPts val="1920"/>
              <a:buChar char="•"/>
            </a:pPr>
            <a:r>
              <a:rPr lang="en-US" sz="1920" dirty="0">
                <a:latin typeface="Franklin Gothic Book" panose="020B0503020102020204" pitchFamily="34" charset="0"/>
              </a:rPr>
              <a:t>Hard to replicate analysis results if unable to replicate cohort</a:t>
            </a:r>
            <a:endParaRPr dirty="0">
              <a:latin typeface="Franklin Gothic Book" panose="020B0503020102020204" pitchFamily="34" charset="0"/>
            </a:endParaRPr>
          </a:p>
          <a:p>
            <a:pPr marL="350051" lvl="0" indent="-274319" algn="l" rtl="0">
              <a:lnSpc>
                <a:spcPct val="110000"/>
              </a:lnSpc>
              <a:spcBef>
                <a:spcPts val="0"/>
              </a:spcBef>
              <a:spcAft>
                <a:spcPts val="0"/>
              </a:spcAft>
              <a:buSzPts val="1080"/>
              <a:buNone/>
            </a:pPr>
            <a:endParaRPr sz="1080" dirty="0"/>
          </a:p>
          <a:p>
            <a:pPr marL="350051" lvl="0" indent="-342900" algn="l" rtl="0">
              <a:lnSpc>
                <a:spcPct val="110000"/>
              </a:lnSpc>
              <a:spcBef>
                <a:spcPts val="0"/>
              </a:spcBef>
              <a:spcAft>
                <a:spcPts val="0"/>
              </a:spcAft>
              <a:buSzPts val="2880"/>
              <a:buChar char="•"/>
            </a:pPr>
            <a:r>
              <a:rPr lang="en-US" sz="2880" dirty="0"/>
              <a:t>Replication results are about clarity of reporting, not validity</a:t>
            </a:r>
            <a:endParaRPr dirty="0"/>
          </a:p>
          <a:p>
            <a:pPr marL="685814" lvl="2" indent="-342899" algn="l" rtl="0">
              <a:lnSpc>
                <a:spcPct val="110000"/>
              </a:lnSpc>
              <a:spcBef>
                <a:spcPts val="0"/>
              </a:spcBef>
              <a:spcAft>
                <a:spcPts val="0"/>
              </a:spcAft>
              <a:buSzPts val="1920"/>
              <a:buChar char="•"/>
            </a:pPr>
            <a:r>
              <a:rPr lang="en-US" sz="1920" dirty="0">
                <a:latin typeface="Franklin Gothic Book" panose="020B0503020102020204" pitchFamily="34" charset="0"/>
              </a:rPr>
              <a:t>Single best attempt based on reported methods with assumptions if parameter(s) unclear </a:t>
            </a:r>
            <a:endParaRPr dirty="0">
              <a:latin typeface="Franklin Gothic Book" panose="020B0503020102020204" pitchFamily="34" charset="0"/>
            </a:endParaRPr>
          </a:p>
          <a:p>
            <a:pPr marL="685814" lvl="2" indent="-342899" algn="l" rtl="0">
              <a:lnSpc>
                <a:spcPct val="110000"/>
              </a:lnSpc>
              <a:spcBef>
                <a:spcPts val="0"/>
              </a:spcBef>
              <a:spcAft>
                <a:spcPts val="0"/>
              </a:spcAft>
              <a:buSzPts val="1920"/>
              <a:buChar char="•"/>
            </a:pPr>
            <a:r>
              <a:rPr lang="en-US" sz="1920" dirty="0">
                <a:latin typeface="Franklin Gothic Book" panose="020B0503020102020204" pitchFamily="34" charset="0"/>
              </a:rPr>
              <a:t>No guarantee </a:t>
            </a:r>
            <a:endParaRPr dirty="0">
              <a:latin typeface="Franklin Gothic Book" panose="020B0503020102020204" pitchFamily="34" charset="0"/>
            </a:endParaRPr>
          </a:p>
          <a:p>
            <a:pPr marL="887035" lvl="3" indent="-342900" algn="l" rtl="0">
              <a:lnSpc>
                <a:spcPct val="110000"/>
              </a:lnSpc>
              <a:spcBef>
                <a:spcPts val="0"/>
              </a:spcBef>
              <a:spcAft>
                <a:spcPts val="0"/>
              </a:spcAft>
              <a:buSzPts val="1920"/>
              <a:buChar char="•"/>
            </a:pPr>
            <a:r>
              <a:rPr lang="en-US" sz="1920" dirty="0">
                <a:latin typeface="Franklin Gothic Book" panose="020B0503020102020204" pitchFamily="34" charset="0"/>
              </a:rPr>
              <a:t>Assumptions aligned with original implementation</a:t>
            </a:r>
            <a:endParaRPr dirty="0">
              <a:latin typeface="Franklin Gothic Book" panose="020B0503020102020204" pitchFamily="34" charset="0"/>
            </a:endParaRPr>
          </a:p>
          <a:p>
            <a:pPr marL="887035" lvl="3" indent="-342900" algn="l" rtl="0">
              <a:lnSpc>
                <a:spcPct val="110000"/>
              </a:lnSpc>
              <a:spcBef>
                <a:spcPts val="0"/>
              </a:spcBef>
              <a:spcAft>
                <a:spcPts val="0"/>
              </a:spcAft>
              <a:buSzPts val="1920"/>
              <a:buChar char="•"/>
            </a:pPr>
            <a:r>
              <a:rPr lang="en-US" sz="1920" dirty="0">
                <a:latin typeface="Franklin Gothic Book" panose="020B0503020102020204" pitchFamily="34" charset="0"/>
              </a:rPr>
              <a:t>Methods in the original publication were valid</a:t>
            </a:r>
            <a:endParaRPr dirty="0">
              <a:latin typeface="Franklin Gothic Book" panose="020B0503020102020204" pitchFamily="34" charset="0"/>
            </a:endParaRPr>
          </a:p>
          <a:p>
            <a:pPr marL="887035" lvl="3" indent="-342900" algn="l" rtl="0">
              <a:lnSpc>
                <a:spcPct val="110000"/>
              </a:lnSpc>
              <a:spcBef>
                <a:spcPts val="0"/>
              </a:spcBef>
              <a:spcAft>
                <a:spcPts val="0"/>
              </a:spcAft>
              <a:buSzPts val="1920"/>
              <a:buChar char="•"/>
            </a:pPr>
            <a:r>
              <a:rPr lang="en-US" sz="1920" dirty="0">
                <a:latin typeface="Franklin Gothic Book" panose="020B0503020102020204" pitchFamily="34" charset="0"/>
              </a:rPr>
              <a:t>Fidelity of code to reporting</a:t>
            </a:r>
            <a:endParaRPr dirty="0">
              <a:latin typeface="Franklin Gothic Book" panose="020B0503020102020204" pitchFamily="34" charset="0"/>
            </a:endParaRPr>
          </a:p>
          <a:p>
            <a:pPr marL="685814" lvl="2" indent="-220979" algn="l" rtl="0">
              <a:lnSpc>
                <a:spcPct val="110000"/>
              </a:lnSpc>
              <a:spcBef>
                <a:spcPts val="0"/>
              </a:spcBef>
              <a:spcAft>
                <a:spcPts val="0"/>
              </a:spcAft>
              <a:buSzPts val="1920"/>
              <a:buNone/>
            </a:pPr>
            <a:endParaRPr sz="1920" dirty="0">
              <a:latin typeface="Franklin Gothic Book" panose="020B0503020102020204" pitchFamily="34" charset="0"/>
            </a:endParaRPr>
          </a:p>
          <a:p>
            <a:pPr marL="7144" lvl="0" indent="0" algn="l" rtl="0">
              <a:lnSpc>
                <a:spcPct val="110000"/>
              </a:lnSpc>
              <a:spcBef>
                <a:spcPts val="0"/>
              </a:spcBef>
              <a:spcAft>
                <a:spcPts val="0"/>
              </a:spcAft>
              <a:buSzPts val="2880"/>
              <a:buNone/>
            </a:pPr>
            <a:endParaRPr sz="2880" dirty="0"/>
          </a:p>
          <a:p>
            <a:pPr marL="0" lvl="0" indent="0" algn="l" rtl="0">
              <a:spcBef>
                <a:spcPts val="450"/>
              </a:spcBef>
              <a:spcAft>
                <a:spcPts val="0"/>
              </a:spcAft>
              <a:buSzPts val="1920"/>
              <a:buNone/>
            </a:pPr>
            <a:endParaRPr sz="1920" dirty="0"/>
          </a:p>
        </p:txBody>
      </p:sp>
      <p:sp>
        <p:nvSpPr>
          <p:cNvPr id="551" name="Google Shape;551;p29"/>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600"/>
              <a:buFont typeface="Libre Franklin"/>
              <a:buNone/>
            </a:pPr>
            <a:r>
              <a:rPr lang="en-US" sz="3600" b="1" u="sng">
                <a:solidFill>
                  <a:srgbClr val="002060"/>
                </a:solidFill>
              </a:rPr>
              <a:t>Concluding points</a:t>
            </a:r>
            <a:endParaRPr sz="3600" u="sng">
              <a:solidFill>
                <a:srgbClr val="002060"/>
              </a:solidFill>
            </a:endParaRPr>
          </a:p>
        </p:txBody>
      </p:sp>
      <p:sp>
        <p:nvSpPr>
          <p:cNvPr id="552" name="Google Shape;552;p29"/>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Franklin Gothic Book" panose="020B0503020102020204" pitchFamily="34" charset="0"/>
              </a:rPr>
              <a:t>38</a:t>
            </a:fld>
            <a:endParaRPr>
              <a:latin typeface="Franklin Gothic Book" panose="020B0503020102020204" pitchFamily="34" charset="0"/>
            </a:endParaRPr>
          </a:p>
        </p:txBody>
      </p:sp>
      <p:pic>
        <p:nvPicPr>
          <p:cNvPr id="553" name="Google Shape;553;p29"/>
          <p:cNvPicPr preferRelativeResize="0"/>
          <p:nvPr/>
        </p:nvPicPr>
        <p:blipFill rotWithShape="1">
          <a:blip r:embed="rId3">
            <a:alphaModFix/>
          </a:blip>
          <a:srcRect/>
          <a:stretch/>
        </p:blipFill>
        <p:spPr>
          <a:xfrm>
            <a:off x="7637724" y="4096959"/>
            <a:ext cx="3259405" cy="1830053"/>
          </a:xfrm>
          <a:prstGeom prst="rect">
            <a:avLst/>
          </a:prstGeom>
          <a:noFill/>
          <a:ln>
            <a:noFill/>
          </a:ln>
        </p:spPr>
      </p:pic>
      <p:sp>
        <p:nvSpPr>
          <p:cNvPr id="554" name="Google Shape;554;p29"/>
          <p:cNvSpPr txBox="1"/>
          <p:nvPr/>
        </p:nvSpPr>
        <p:spPr>
          <a:xfrm>
            <a:off x="1485924" y="5027879"/>
            <a:ext cx="5923545" cy="424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60">
                <a:solidFill>
                  <a:srgbClr val="002060"/>
                </a:solidFill>
                <a:latin typeface="Franklin Gothic Book" panose="020B0503020102020204" pitchFamily="34" charset="0"/>
                <a:ea typeface="Libre Franklin"/>
                <a:cs typeface="Libre Franklin"/>
                <a:sym typeface="Libre Franklin"/>
              </a:rPr>
              <a:t>Highly transparent, replicable study</a:t>
            </a:r>
            <a:r>
              <a:rPr lang="en-US" sz="2160" b="1">
                <a:solidFill>
                  <a:srgbClr val="002060"/>
                </a:solidFill>
                <a:latin typeface="Franklin Gothic Book" panose="020B0503020102020204" pitchFamily="34" charset="0"/>
                <a:ea typeface="Libre Franklin"/>
                <a:cs typeface="Libre Franklin"/>
                <a:sym typeface="Libre Franklin"/>
              </a:rPr>
              <a:t> </a:t>
            </a:r>
            <a:r>
              <a:rPr lang="en-US" sz="2160" b="1">
                <a:solidFill>
                  <a:srgbClr val="C00000"/>
                </a:solidFill>
                <a:latin typeface="Franklin Gothic Book" panose="020B0503020102020204" pitchFamily="34" charset="0"/>
                <a:ea typeface="Libre Franklin"/>
                <a:cs typeface="Libre Franklin"/>
                <a:sym typeface="Libre Franklin"/>
              </a:rPr>
              <a:t>≠ </a:t>
            </a:r>
            <a:r>
              <a:rPr lang="en-US" sz="2160">
                <a:solidFill>
                  <a:srgbClr val="002060"/>
                </a:solidFill>
                <a:latin typeface="Franklin Gothic Book" panose="020B0503020102020204" pitchFamily="34" charset="0"/>
                <a:ea typeface="Libre Franklin"/>
                <a:cs typeface="Libre Franklin"/>
                <a:sym typeface="Libre Franklin"/>
              </a:rPr>
              <a:t>Valid study </a:t>
            </a:r>
            <a:endParaRPr>
              <a:latin typeface="Franklin Gothic Book" panose="020B0503020102020204" pitchFamily="34" charset="0"/>
            </a:endParaRPr>
          </a:p>
        </p:txBody>
      </p:sp>
      <p:sp>
        <p:nvSpPr>
          <p:cNvPr id="555" name="Google Shape;555;p29"/>
          <p:cNvSpPr/>
          <p:nvPr/>
        </p:nvSpPr>
        <p:spPr>
          <a:xfrm>
            <a:off x="9810974" y="4666825"/>
            <a:ext cx="1086155" cy="580441"/>
          </a:xfrm>
          <a:prstGeom prst="rect">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556" name="Google Shape;556;p29"/>
          <p:cNvSpPr/>
          <p:nvPr/>
        </p:nvSpPr>
        <p:spPr>
          <a:xfrm>
            <a:off x="8742517" y="5262730"/>
            <a:ext cx="1075334" cy="592531"/>
          </a:xfrm>
          <a:prstGeom prst="rect">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557" name="Google Shape;557;p29"/>
          <p:cNvSpPr/>
          <p:nvPr/>
        </p:nvSpPr>
        <p:spPr>
          <a:xfrm>
            <a:off x="8742517" y="4667461"/>
            <a:ext cx="2154611" cy="592531"/>
          </a:xfrm>
          <a:prstGeom prst="rect">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558" name="Google Shape;558;p29"/>
          <p:cNvSpPr/>
          <p:nvPr/>
        </p:nvSpPr>
        <p:spPr>
          <a:xfrm>
            <a:off x="8745466" y="5272144"/>
            <a:ext cx="2154611" cy="592531"/>
          </a:xfrm>
          <a:prstGeom prst="rect">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80">
              <a:solidFill>
                <a:schemeClr val="lt1"/>
              </a:solidFill>
              <a:latin typeface="Franklin Gothic Book" panose="020B0503020102020204" pitchFamily="34" charset="0"/>
              <a:ea typeface="Libre Franklin"/>
              <a:cs typeface="Libre Franklin"/>
              <a:sym typeface="Libre Franklin"/>
            </a:endParaRPr>
          </a:p>
        </p:txBody>
      </p:sp>
      <p:sp>
        <p:nvSpPr>
          <p:cNvPr id="11" name="Rectangle 10">
            <a:extLst>
              <a:ext uri="{FF2B5EF4-FFF2-40B4-BE49-F238E27FC236}">
                <a16:creationId xmlns:a16="http://schemas.microsoft.com/office/drawing/2014/main" xmlns="" id="{422D5240-5C62-45DE-A939-34E3DBD68BC5}"/>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extLst>
      <p:ext uri="{BB962C8B-B14F-4D97-AF65-F5344CB8AC3E}">
        <p14:creationId xmlns:p14="http://schemas.microsoft.com/office/powerpoint/2010/main" val="307064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55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55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55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0"/>
          <p:cNvSpPr txBox="1">
            <a:spLocks noGrp="1"/>
          </p:cNvSpPr>
          <p:nvPr>
            <p:ph type="body" idx="1"/>
          </p:nvPr>
        </p:nvSpPr>
        <p:spPr>
          <a:xfrm>
            <a:off x="693423" y="1362828"/>
            <a:ext cx="5231127" cy="2718693"/>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normAutofit/>
          </a:bodyPr>
          <a:lstStyle/>
          <a:p>
            <a:pPr marL="0" lvl="1" indent="0" algn="l" rtl="0">
              <a:spcBef>
                <a:spcPts val="0"/>
              </a:spcBef>
              <a:spcAft>
                <a:spcPts val="0"/>
              </a:spcAft>
              <a:buSzPts val="1800"/>
              <a:buNone/>
            </a:pPr>
            <a:r>
              <a:rPr lang="en-US" sz="1800" b="1" dirty="0">
                <a:solidFill>
                  <a:srgbClr val="002060"/>
                </a:solidFill>
                <a:latin typeface="Franklin Gothic Book" panose="020B0503020102020204" pitchFamily="34" charset="0"/>
              </a:rPr>
              <a:t>Pre-registration of Hypothesis Evaluating RWE</a:t>
            </a:r>
            <a:endParaRPr dirty="0">
              <a:latin typeface="Franklin Gothic Book" panose="020B0503020102020204" pitchFamily="34" charset="0"/>
            </a:endParaRPr>
          </a:p>
          <a:p>
            <a:pPr marL="0" lvl="1" indent="0" algn="l" rtl="0">
              <a:spcBef>
                <a:spcPts val="0"/>
              </a:spcBef>
              <a:spcAft>
                <a:spcPts val="0"/>
              </a:spcAft>
              <a:buSzPts val="1600"/>
              <a:buNone/>
            </a:pPr>
            <a:r>
              <a:rPr lang="en-US" sz="1600" b="1" dirty="0">
                <a:latin typeface="Franklin Gothic Book" panose="020B0503020102020204" pitchFamily="34" charset="0"/>
              </a:rPr>
              <a:t>Multi-stakeholder Steering Group</a:t>
            </a:r>
            <a:endParaRPr dirty="0">
              <a:latin typeface="Franklin Gothic Book" panose="020B0503020102020204" pitchFamily="34" charset="0"/>
            </a:endParaRPr>
          </a:p>
          <a:p>
            <a:pPr marL="0" lvl="1" indent="0" algn="l" rtl="0">
              <a:spcBef>
                <a:spcPts val="450"/>
              </a:spcBef>
              <a:spcAft>
                <a:spcPts val="0"/>
              </a:spcAft>
              <a:buSzPts val="1600"/>
              <a:buNone/>
            </a:pPr>
            <a:r>
              <a:rPr lang="en-US" sz="1600" b="1" dirty="0">
                <a:latin typeface="Franklin Gothic Book" panose="020B0503020102020204" pitchFamily="34" charset="0"/>
              </a:rPr>
              <a:t>Goals: </a:t>
            </a:r>
            <a:endParaRPr dirty="0">
              <a:latin typeface="Franklin Gothic Book" panose="020B0503020102020204" pitchFamily="34" charset="0"/>
            </a:endParaRPr>
          </a:p>
          <a:p>
            <a:pPr marL="0" lvl="1" indent="0" algn="l" rtl="0">
              <a:spcBef>
                <a:spcPts val="900"/>
              </a:spcBef>
              <a:spcAft>
                <a:spcPts val="0"/>
              </a:spcAft>
              <a:buSzPts val="1600"/>
              <a:buNone/>
            </a:pPr>
            <a:r>
              <a:rPr lang="en-US" sz="1600" dirty="0">
                <a:latin typeface="Franklin Gothic Book" panose="020B0503020102020204" pitchFamily="34" charset="0"/>
              </a:rPr>
              <a:t>Increase transparency of research process</a:t>
            </a:r>
            <a:endParaRPr dirty="0">
              <a:latin typeface="Franklin Gothic Book" panose="020B0503020102020204" pitchFamily="34" charset="0"/>
            </a:endParaRPr>
          </a:p>
          <a:p>
            <a:pPr marL="354807" lvl="0" indent="-342900" algn="l" rtl="0">
              <a:spcBef>
                <a:spcPts val="900"/>
              </a:spcBef>
              <a:spcAft>
                <a:spcPts val="0"/>
              </a:spcAft>
              <a:buSzPts val="1600"/>
              <a:buFont typeface="Libre Franklin Medium"/>
              <a:buAutoNum type="arabicPeriod"/>
            </a:pPr>
            <a:r>
              <a:rPr lang="en-US" sz="1600" b="1" dirty="0"/>
              <a:t>Short term: </a:t>
            </a:r>
            <a:r>
              <a:rPr lang="en-US" sz="1600" dirty="0"/>
              <a:t>Identify central location for pre-registration</a:t>
            </a:r>
            <a:endParaRPr dirty="0"/>
          </a:p>
          <a:p>
            <a:pPr marL="354807" lvl="0" indent="-342900" algn="l" rtl="0">
              <a:spcBef>
                <a:spcPts val="900"/>
              </a:spcBef>
              <a:spcAft>
                <a:spcPts val="0"/>
              </a:spcAft>
              <a:buSzPts val="1600"/>
              <a:buFont typeface="Libre Franklin Medium"/>
              <a:buAutoNum type="arabicPeriod"/>
            </a:pPr>
            <a:r>
              <a:rPr lang="en-US" sz="1600" b="1" dirty="0"/>
              <a:t>Medium term: </a:t>
            </a:r>
            <a:r>
              <a:rPr lang="en-US" sz="1600" dirty="0"/>
              <a:t>Determine what registration will entail        (progressive effort)</a:t>
            </a:r>
            <a:endParaRPr dirty="0"/>
          </a:p>
          <a:p>
            <a:pPr marL="354807" lvl="0" indent="-342900" algn="l" rtl="0">
              <a:spcBef>
                <a:spcPts val="900"/>
              </a:spcBef>
              <a:spcAft>
                <a:spcPts val="0"/>
              </a:spcAft>
              <a:buSzPts val="1600"/>
              <a:buFont typeface="Libre Franklin Medium"/>
              <a:buAutoNum type="arabicPeriod"/>
            </a:pPr>
            <a:r>
              <a:rPr lang="en-US" sz="1600" b="1" dirty="0"/>
              <a:t>Long term: </a:t>
            </a:r>
            <a:r>
              <a:rPr lang="en-US" sz="1600" dirty="0"/>
              <a:t>Aim for a (near) to complete denominator</a:t>
            </a:r>
            <a:endParaRPr dirty="0"/>
          </a:p>
          <a:p>
            <a:pPr marL="0" lvl="0" indent="0" algn="l" rtl="0">
              <a:spcBef>
                <a:spcPts val="900"/>
              </a:spcBef>
              <a:spcAft>
                <a:spcPts val="0"/>
              </a:spcAft>
              <a:buSzPts val="1600"/>
              <a:buNone/>
            </a:pPr>
            <a:endParaRPr sz="1600" dirty="0"/>
          </a:p>
        </p:txBody>
      </p:sp>
      <p:sp>
        <p:nvSpPr>
          <p:cNvPr id="565" name="Google Shape;565;p30"/>
          <p:cNvSpPr txBox="1">
            <a:spLocks noGrp="1"/>
          </p:cNvSpPr>
          <p:nvPr>
            <p:ph type="title"/>
          </p:nvPr>
        </p:nvSpPr>
        <p:spPr>
          <a:xfrm>
            <a:off x="638175"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600"/>
              <a:buFont typeface="Libre Franklin"/>
              <a:buNone/>
            </a:pPr>
            <a:r>
              <a:rPr lang="en-US" sz="3600" b="1" u="sng" dirty="0">
                <a:solidFill>
                  <a:srgbClr val="002060"/>
                </a:solidFill>
              </a:rPr>
              <a:t>Parallel efforts in progress…</a:t>
            </a:r>
            <a:br>
              <a:rPr lang="en-US" sz="3600" b="1" u="sng" dirty="0">
                <a:solidFill>
                  <a:srgbClr val="002060"/>
                </a:solidFill>
              </a:rPr>
            </a:br>
            <a:r>
              <a:rPr lang="en-US" sz="2800" b="1" dirty="0">
                <a:solidFill>
                  <a:srgbClr val="002060"/>
                </a:solidFill>
              </a:rPr>
              <a:t>Guiding principle: </a:t>
            </a:r>
            <a:r>
              <a:rPr lang="en-US" sz="2800" b="1" dirty="0">
                <a:solidFill>
                  <a:srgbClr val="C00000"/>
                </a:solidFill>
              </a:rPr>
              <a:t>Don’t let perfect be the enemy of good</a:t>
            </a:r>
            <a:r>
              <a:rPr lang="en-US" sz="3600" b="1" dirty="0">
                <a:solidFill>
                  <a:srgbClr val="C00000"/>
                </a:solidFill>
              </a:rPr>
              <a:t/>
            </a:r>
            <a:br>
              <a:rPr lang="en-US" sz="3600" b="1" dirty="0">
                <a:solidFill>
                  <a:srgbClr val="C00000"/>
                </a:solidFill>
              </a:rPr>
            </a:br>
            <a:endParaRPr sz="3600" u="sng" dirty="0">
              <a:solidFill>
                <a:srgbClr val="002060"/>
              </a:solidFill>
            </a:endParaRPr>
          </a:p>
        </p:txBody>
      </p:sp>
      <p:sp>
        <p:nvSpPr>
          <p:cNvPr id="566" name="Google Shape;566;p30"/>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39</a:t>
            </a:fld>
            <a:endParaRPr/>
          </a:p>
        </p:txBody>
      </p:sp>
      <p:pic>
        <p:nvPicPr>
          <p:cNvPr id="567" name="Google Shape;567;p30"/>
          <p:cNvPicPr preferRelativeResize="0"/>
          <p:nvPr/>
        </p:nvPicPr>
        <p:blipFill rotWithShape="1">
          <a:blip r:embed="rId3">
            <a:alphaModFix/>
          </a:blip>
          <a:srcRect/>
          <a:stretch/>
        </p:blipFill>
        <p:spPr>
          <a:xfrm>
            <a:off x="879838" y="4568325"/>
            <a:ext cx="4706770" cy="1399773"/>
          </a:xfrm>
          <a:prstGeom prst="rect">
            <a:avLst/>
          </a:prstGeom>
          <a:noFill/>
          <a:ln>
            <a:noFill/>
          </a:ln>
        </p:spPr>
      </p:pic>
      <p:pic>
        <p:nvPicPr>
          <p:cNvPr id="568" name="Google Shape;568;p30"/>
          <p:cNvPicPr preferRelativeResize="0"/>
          <p:nvPr/>
        </p:nvPicPr>
        <p:blipFill rotWithShape="1">
          <a:blip r:embed="rId4">
            <a:alphaModFix/>
          </a:blip>
          <a:srcRect/>
          <a:stretch/>
        </p:blipFill>
        <p:spPr>
          <a:xfrm>
            <a:off x="6267452" y="4380287"/>
            <a:ext cx="3432001" cy="2011428"/>
          </a:xfrm>
          <a:prstGeom prst="rect">
            <a:avLst/>
          </a:prstGeom>
          <a:noFill/>
          <a:ln>
            <a:noFill/>
          </a:ln>
          <a:effectLst>
            <a:outerShdw blurRad="292100" dist="139700" dir="2700000" algn="tl" rotWithShape="0">
              <a:srgbClr val="333333">
                <a:alpha val="64705"/>
              </a:srgbClr>
            </a:outerShdw>
          </a:effectLst>
        </p:spPr>
      </p:pic>
      <p:pic>
        <p:nvPicPr>
          <p:cNvPr id="569" name="Google Shape;569;p30"/>
          <p:cNvPicPr preferRelativeResize="0"/>
          <p:nvPr/>
        </p:nvPicPr>
        <p:blipFill rotWithShape="1">
          <a:blip r:embed="rId5">
            <a:alphaModFix/>
          </a:blip>
          <a:srcRect/>
          <a:stretch/>
        </p:blipFill>
        <p:spPr>
          <a:xfrm>
            <a:off x="9867721" y="4303982"/>
            <a:ext cx="1793766" cy="2270692"/>
          </a:xfrm>
          <a:prstGeom prst="rect">
            <a:avLst/>
          </a:prstGeom>
          <a:noFill/>
          <a:ln>
            <a:noFill/>
          </a:ln>
          <a:effectLst>
            <a:outerShdw blurRad="292100" dist="139700" dir="2700000" algn="tl" rotWithShape="0">
              <a:srgbClr val="333333">
                <a:alpha val="64705"/>
              </a:srgbClr>
            </a:outerShdw>
          </a:effectLst>
        </p:spPr>
      </p:pic>
      <p:sp>
        <p:nvSpPr>
          <p:cNvPr id="570" name="Google Shape;570;p30"/>
          <p:cNvSpPr/>
          <p:nvPr/>
        </p:nvSpPr>
        <p:spPr>
          <a:xfrm>
            <a:off x="6011319" y="1362828"/>
            <a:ext cx="6096000" cy="2713523"/>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spcBef>
                <a:spcPts val="0"/>
              </a:spcBef>
              <a:spcAft>
                <a:spcPts val="0"/>
              </a:spcAft>
              <a:buNone/>
            </a:pPr>
            <a:r>
              <a:rPr lang="en-US" sz="1800" b="1" i="0" u="none" strike="noStrike" cap="none" dirty="0">
                <a:solidFill>
                  <a:srgbClr val="002060"/>
                </a:solidFill>
                <a:latin typeface="Franklin Gothic Book" panose="020B0503020102020204" pitchFamily="34" charset="0"/>
                <a:ea typeface="Libre Franklin"/>
                <a:cs typeface="Libre Franklin"/>
                <a:sym typeface="Libre Franklin"/>
              </a:rPr>
              <a:t>Structured reporting template with design visualization </a:t>
            </a:r>
            <a:r>
              <a:rPr lang="en-US" sz="1600" b="1" i="0" u="none" strike="noStrike" cap="none" dirty="0">
                <a:solidFill>
                  <a:srgbClr val="000000"/>
                </a:solidFill>
                <a:latin typeface="Franklin Gothic Book" panose="020B0503020102020204" pitchFamily="34" charset="0"/>
                <a:ea typeface="Libre Franklin"/>
                <a:cs typeface="Libre Franklin"/>
                <a:sym typeface="Libre Franklin"/>
              </a:rPr>
              <a:t>Public/private project including FDA + consortium of sponsors</a:t>
            </a:r>
            <a:endParaRPr dirty="0">
              <a:latin typeface="Franklin Gothic Book" panose="020B0503020102020204" pitchFamily="34" charset="0"/>
            </a:endParaRPr>
          </a:p>
          <a:p>
            <a:pPr marL="0" marR="0" lvl="1" indent="0" algn="l" rtl="0">
              <a:spcBef>
                <a:spcPts val="450"/>
              </a:spcBef>
              <a:spcAft>
                <a:spcPts val="0"/>
              </a:spcAft>
              <a:buNone/>
            </a:pPr>
            <a:r>
              <a:rPr lang="en-US" sz="1600" b="1" i="0" u="none" strike="noStrike" cap="none" dirty="0">
                <a:solidFill>
                  <a:srgbClr val="000000"/>
                </a:solidFill>
                <a:latin typeface="Franklin Gothic Book" panose="020B0503020102020204" pitchFamily="34" charset="0"/>
                <a:ea typeface="Libre Franklin"/>
                <a:cs typeface="Libre Franklin"/>
                <a:sym typeface="Libre Franklin"/>
              </a:rPr>
              <a:t>Goals: </a:t>
            </a:r>
            <a:endParaRPr dirty="0">
              <a:latin typeface="Franklin Gothic Book" panose="020B0503020102020204" pitchFamily="34" charset="0"/>
            </a:endParaRPr>
          </a:p>
          <a:p>
            <a:pPr marL="0" marR="0" lvl="1" indent="0" algn="l" rtl="0">
              <a:spcBef>
                <a:spcPts val="450"/>
              </a:spcBef>
              <a:spcAft>
                <a:spcPts val="0"/>
              </a:spcAft>
              <a:buNone/>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Increase clarity in reporting of study implementation</a:t>
            </a:r>
            <a:endParaRPr dirty="0">
              <a:latin typeface="Franklin Gothic Book" panose="020B0503020102020204" pitchFamily="34" charset="0"/>
            </a:endParaRPr>
          </a:p>
          <a:p>
            <a:pPr marL="342900" marR="0" lvl="1" indent="-342900" algn="l" rtl="0">
              <a:spcBef>
                <a:spcPts val="900"/>
              </a:spcBef>
              <a:spcAft>
                <a:spcPts val="0"/>
              </a:spcAft>
              <a:buClr>
                <a:srgbClr val="000000"/>
              </a:buClr>
              <a:buSzPts val="1600"/>
              <a:buFont typeface="Libre Franklin Medium"/>
              <a:buAutoNum type="arabicPeriod"/>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Reduce misinterpretation</a:t>
            </a:r>
            <a:endParaRPr dirty="0">
              <a:latin typeface="Franklin Gothic Book" panose="020B0503020102020204" pitchFamily="34" charset="0"/>
            </a:endParaRPr>
          </a:p>
          <a:p>
            <a:pPr marL="342900" marR="0" lvl="1" indent="-342900" algn="l" rtl="0">
              <a:spcBef>
                <a:spcPts val="900"/>
              </a:spcBef>
              <a:spcAft>
                <a:spcPts val="0"/>
              </a:spcAft>
              <a:buClr>
                <a:srgbClr val="000000"/>
              </a:buClr>
              <a:buSzPts val="1600"/>
              <a:buFont typeface="Libre Franklin Medium"/>
              <a:buAutoNum type="arabicPeriod"/>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Simplify reporting</a:t>
            </a:r>
            <a:endParaRPr dirty="0">
              <a:latin typeface="Franklin Gothic Book" panose="020B0503020102020204" pitchFamily="34" charset="0"/>
            </a:endParaRPr>
          </a:p>
          <a:p>
            <a:pPr marL="342900" marR="0" lvl="1" indent="-342900" algn="l" rtl="0">
              <a:spcBef>
                <a:spcPts val="900"/>
              </a:spcBef>
              <a:spcAft>
                <a:spcPts val="0"/>
              </a:spcAft>
              <a:buClr>
                <a:srgbClr val="000000"/>
              </a:buClr>
              <a:buSzPts val="1600"/>
              <a:buFont typeface="Libre Franklin Medium"/>
              <a:buAutoNum type="arabicPeriod"/>
            </a:pPr>
            <a:r>
              <a:rPr lang="en-US" sz="1600" b="0" i="0" u="none" strike="noStrike" cap="none" dirty="0">
                <a:solidFill>
                  <a:srgbClr val="000000"/>
                </a:solidFill>
                <a:latin typeface="Franklin Gothic Book" panose="020B0503020102020204" pitchFamily="34" charset="0"/>
                <a:ea typeface="Libre Franklin"/>
                <a:cs typeface="Libre Franklin"/>
                <a:sym typeface="Libre Franklin"/>
              </a:rPr>
              <a:t>Maximize efficiency (for researchers and reviewers)</a:t>
            </a:r>
            <a:endParaRPr lang="en-US" sz="1900" dirty="0">
              <a:latin typeface="Franklin Gothic Book" panose="020B0503020102020204" pitchFamily="34" charset="0"/>
              <a:ea typeface="Libre Franklin"/>
              <a:cs typeface="Libre Franklin"/>
              <a:sym typeface="Libre Franklin"/>
            </a:endParaRPr>
          </a:p>
          <a:p>
            <a:pPr marL="342900" marR="0" lvl="1" indent="-342900" algn="l" rtl="0">
              <a:spcBef>
                <a:spcPts val="900"/>
              </a:spcBef>
              <a:spcAft>
                <a:spcPts val="0"/>
              </a:spcAft>
              <a:buClr>
                <a:srgbClr val="000000"/>
              </a:buClr>
              <a:buSzPts val="1600"/>
              <a:buFont typeface="Libre Franklin Medium"/>
              <a:buAutoNum type="arabicPeriod"/>
            </a:pPr>
            <a:endParaRPr sz="1800" b="0" i="0" u="none" strike="noStrike" cap="none" dirty="0">
              <a:solidFill>
                <a:srgbClr val="000000"/>
              </a:solidFill>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60290BC-B351-4FE9-AD72-D3D36940AEB8}"/>
              </a:ext>
            </a:extLst>
          </p:cNvPr>
          <p:cNvSpPr>
            <a:spLocks noGrp="1"/>
          </p:cNvSpPr>
          <p:nvPr>
            <p:ph type="title"/>
          </p:nvPr>
        </p:nvSpPr>
        <p:spPr/>
        <p:txBody>
          <a:bodyPr/>
          <a:lstStyle/>
          <a:p>
            <a:r>
              <a:rPr lang="en-US" b="1" u="sng" dirty="0"/>
              <a:t>‘Real World’ Evidence from ‘Real World’ Data</a:t>
            </a:r>
          </a:p>
        </p:txBody>
      </p:sp>
      <p:sp>
        <p:nvSpPr>
          <p:cNvPr id="4" name="Slide Number Placeholder 3">
            <a:extLst>
              <a:ext uri="{FF2B5EF4-FFF2-40B4-BE49-F238E27FC236}">
                <a16:creationId xmlns:a16="http://schemas.microsoft.com/office/drawing/2014/main" xmlns="" id="{4EF114D0-DC4F-42E5-B62C-069613CDF2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15" name="Rectangle 14">
            <a:extLst>
              <a:ext uri="{FF2B5EF4-FFF2-40B4-BE49-F238E27FC236}">
                <a16:creationId xmlns:a16="http://schemas.microsoft.com/office/drawing/2014/main" xmlns="" id="{5FE5EE9B-2B4D-4C02-AD1D-B615976B41FC}"/>
              </a:ext>
            </a:extLst>
          </p:cNvPr>
          <p:cNvSpPr/>
          <p:nvPr/>
        </p:nvSpPr>
        <p:spPr>
          <a:xfrm>
            <a:off x="3020204" y="1656538"/>
            <a:ext cx="4430110" cy="1188720"/>
          </a:xfrm>
          <a:prstGeom prst="rect">
            <a:avLst/>
          </a:prstGeom>
          <a:solidFill>
            <a:srgbClr val="5B9BD5">
              <a:lumMod val="75000"/>
              <a:alpha val="68000"/>
            </a:srgb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panose="020B0503020102020204" pitchFamily="34" charset="0"/>
                <a:ea typeface="+mn-ea"/>
                <a:cs typeface="Arial" panose="020B0604020202020204" pitchFamily="34" charset="0"/>
              </a:rPr>
              <a:t>Phase I trial	            Phase II-IV trials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panose="020B0503020102020204" pitchFamily="34" charset="0"/>
                <a:ea typeface="+mn-ea"/>
                <a:cs typeface="Arial" panose="020B0604020202020204" pitchFamily="34" charset="0"/>
              </a:rPr>
              <a:t>Single arm trial	            Pragmatic trials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panose="020B0503020102020204" pitchFamily="34" charset="0"/>
                <a:ea typeface="+mn-ea"/>
                <a:cs typeface="Arial" panose="020B0604020202020204" pitchFamily="34" charset="0"/>
              </a:rPr>
              <a:t>		</a:t>
            </a:r>
          </a:p>
        </p:txBody>
      </p:sp>
      <p:sp>
        <p:nvSpPr>
          <p:cNvPr id="16" name="Rectangle 15">
            <a:extLst>
              <a:ext uri="{FF2B5EF4-FFF2-40B4-BE49-F238E27FC236}">
                <a16:creationId xmlns:a16="http://schemas.microsoft.com/office/drawing/2014/main" xmlns="" id="{C49AFF57-BD1B-4851-A8E1-A58851AACD1D}"/>
              </a:ext>
            </a:extLst>
          </p:cNvPr>
          <p:cNvSpPr/>
          <p:nvPr/>
        </p:nvSpPr>
        <p:spPr>
          <a:xfrm>
            <a:off x="7467566" y="1646114"/>
            <a:ext cx="4430110" cy="1188720"/>
          </a:xfrm>
          <a:prstGeom prst="rect">
            <a:avLst/>
          </a:prstGeom>
          <a:solidFill>
            <a:srgbClr val="FFC000">
              <a:lumMod val="60000"/>
              <a:lumOff val="40000"/>
              <a:alpha val="74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Franklin Gothic Book" panose="020B0503020102020204" pitchFamily="34" charset="0"/>
                <a:ea typeface="+mn-ea"/>
                <a:cs typeface="Arial" panose="020B0604020202020204" pitchFamily="34" charset="0"/>
              </a:rPr>
              <a:t>Prospective cohorts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Franklin Gothic Book" panose="020B0503020102020204" pitchFamily="34" charset="0"/>
                <a:ea typeface="+mn-ea"/>
                <a:cs typeface="Arial" panose="020B0604020202020204" pitchFamily="34" charset="0"/>
              </a:rPr>
              <a:t>Some registries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546A"/>
              </a:solidFill>
              <a:effectLst/>
              <a:uLnTx/>
              <a:uFillTx/>
              <a:latin typeface="Franklin Gothic Book" panose="020B05030201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xmlns="" id="{7A0EFFC4-268A-4421-91EA-8159668E4135}"/>
              </a:ext>
            </a:extLst>
          </p:cNvPr>
          <p:cNvSpPr txBox="1"/>
          <p:nvPr/>
        </p:nvSpPr>
        <p:spPr>
          <a:xfrm>
            <a:off x="4210216" y="1220075"/>
            <a:ext cx="1974836" cy="461665"/>
          </a:xfrm>
          <a:prstGeom prst="rect">
            <a:avLst/>
          </a:prstGeom>
          <a:noFill/>
        </p:spPr>
        <p:txBody>
          <a:bodyPr wrap="none" rtlCol="0">
            <a:spAutoFit/>
          </a:bodyPr>
          <a:lstStyle/>
          <a:p>
            <a:pPr>
              <a:buClrTx/>
              <a:buFontTx/>
              <a:buNone/>
            </a:pPr>
            <a:r>
              <a:rPr lang="en-US" sz="2400" b="1" kern="1200" dirty="0">
                <a:solidFill>
                  <a:prstClr val="black"/>
                </a:solidFill>
                <a:latin typeface="Franklin Gothic Book" panose="020B0503020102020204" pitchFamily="34" charset="0"/>
                <a:ea typeface="+mn-ea"/>
                <a:cs typeface="Arial" panose="020B0604020202020204" pitchFamily="34" charset="0"/>
              </a:rPr>
              <a:t>Interventional</a:t>
            </a:r>
          </a:p>
        </p:txBody>
      </p:sp>
      <p:sp>
        <p:nvSpPr>
          <p:cNvPr id="18" name="TextBox 17">
            <a:extLst>
              <a:ext uri="{FF2B5EF4-FFF2-40B4-BE49-F238E27FC236}">
                <a16:creationId xmlns:a16="http://schemas.microsoft.com/office/drawing/2014/main" xmlns="" id="{47636594-CE81-4776-BBD5-CF63C4DE0508}"/>
              </a:ext>
            </a:extLst>
          </p:cNvPr>
          <p:cNvSpPr txBox="1"/>
          <p:nvPr/>
        </p:nvSpPr>
        <p:spPr>
          <a:xfrm>
            <a:off x="8451408" y="1198311"/>
            <a:ext cx="2580771" cy="461665"/>
          </a:xfrm>
          <a:prstGeom prst="rect">
            <a:avLst/>
          </a:prstGeom>
          <a:noFill/>
        </p:spPr>
        <p:txBody>
          <a:bodyPr wrap="none" rtlCol="0">
            <a:spAutoFit/>
          </a:bodyPr>
          <a:lstStyle/>
          <a:p>
            <a:pPr>
              <a:buClrTx/>
              <a:buFontTx/>
              <a:buNone/>
            </a:pPr>
            <a:r>
              <a:rPr lang="en-US" sz="2400" b="1" kern="1200" dirty="0">
                <a:solidFill>
                  <a:prstClr val="black"/>
                </a:solidFill>
                <a:latin typeface="Franklin Gothic Book" panose="020B0503020102020204" pitchFamily="34" charset="0"/>
                <a:ea typeface="+mn-ea"/>
                <a:cs typeface="Arial" panose="020B0604020202020204" pitchFamily="34" charset="0"/>
              </a:rPr>
              <a:t>Non-Interventional</a:t>
            </a:r>
          </a:p>
        </p:txBody>
      </p:sp>
      <p:sp>
        <p:nvSpPr>
          <p:cNvPr id="19" name="TextBox 18">
            <a:extLst>
              <a:ext uri="{FF2B5EF4-FFF2-40B4-BE49-F238E27FC236}">
                <a16:creationId xmlns:a16="http://schemas.microsoft.com/office/drawing/2014/main" xmlns="" id="{13CDC422-FAE3-439D-807C-77AE5F7B8372}"/>
              </a:ext>
            </a:extLst>
          </p:cNvPr>
          <p:cNvSpPr txBox="1"/>
          <p:nvPr/>
        </p:nvSpPr>
        <p:spPr>
          <a:xfrm>
            <a:off x="1055604" y="2109903"/>
            <a:ext cx="1953318" cy="461665"/>
          </a:xfrm>
          <a:prstGeom prst="rect">
            <a:avLst/>
          </a:prstGeom>
          <a:noFill/>
        </p:spPr>
        <p:txBody>
          <a:bodyPr wrap="square" rtlCol="0">
            <a:spAutoFit/>
          </a:bodyPr>
          <a:lstStyle/>
          <a:p>
            <a:pPr>
              <a:buClrTx/>
              <a:buFontTx/>
              <a:buNone/>
            </a:pPr>
            <a:r>
              <a:rPr lang="en-US" sz="2400" b="1" kern="1200" dirty="0">
                <a:solidFill>
                  <a:prstClr val="black"/>
                </a:solidFill>
                <a:latin typeface="Franklin Gothic Book" panose="020B0503020102020204" pitchFamily="34" charset="0"/>
                <a:ea typeface="+mn-ea"/>
                <a:cs typeface="Arial" panose="020B0604020202020204" pitchFamily="34" charset="0"/>
              </a:rPr>
              <a:t>Primary data </a:t>
            </a:r>
          </a:p>
        </p:txBody>
      </p:sp>
      <p:sp>
        <p:nvSpPr>
          <p:cNvPr id="20" name="TextBox 19">
            <a:extLst>
              <a:ext uri="{FF2B5EF4-FFF2-40B4-BE49-F238E27FC236}">
                <a16:creationId xmlns:a16="http://schemas.microsoft.com/office/drawing/2014/main" xmlns="" id="{789E5001-8560-44A6-9E68-1F66A19BB0BD}"/>
              </a:ext>
            </a:extLst>
          </p:cNvPr>
          <p:cNvSpPr txBox="1"/>
          <p:nvPr/>
        </p:nvSpPr>
        <p:spPr>
          <a:xfrm>
            <a:off x="712704" y="3223050"/>
            <a:ext cx="2258118" cy="461665"/>
          </a:xfrm>
          <a:prstGeom prst="rect">
            <a:avLst/>
          </a:prstGeom>
          <a:noFill/>
        </p:spPr>
        <p:txBody>
          <a:bodyPr wrap="square" rtlCol="0">
            <a:spAutoFit/>
          </a:bodyPr>
          <a:lstStyle/>
          <a:p>
            <a:pPr>
              <a:buClrTx/>
              <a:buFontTx/>
              <a:buNone/>
            </a:pPr>
            <a:r>
              <a:rPr lang="en-US" sz="2400" b="1" kern="1200" dirty="0">
                <a:solidFill>
                  <a:prstClr val="black"/>
                </a:solidFill>
                <a:latin typeface="Franklin Gothic Book" panose="020B0503020102020204" pitchFamily="34" charset="0"/>
                <a:ea typeface="+mn-ea"/>
                <a:cs typeface="Arial" panose="020B0604020202020204" pitchFamily="34" charset="0"/>
              </a:rPr>
              <a:t>Secondary data </a:t>
            </a:r>
          </a:p>
        </p:txBody>
      </p:sp>
      <p:sp>
        <p:nvSpPr>
          <p:cNvPr id="21" name="Rectangle 20">
            <a:extLst>
              <a:ext uri="{FF2B5EF4-FFF2-40B4-BE49-F238E27FC236}">
                <a16:creationId xmlns:a16="http://schemas.microsoft.com/office/drawing/2014/main" xmlns="" id="{532070A2-9789-400B-A4DF-867F3E09984D}"/>
              </a:ext>
            </a:extLst>
          </p:cNvPr>
          <p:cNvSpPr/>
          <p:nvPr/>
        </p:nvSpPr>
        <p:spPr>
          <a:xfrm>
            <a:off x="3022084" y="2865238"/>
            <a:ext cx="4430110" cy="1188720"/>
          </a:xfrm>
          <a:prstGeom prst="rect">
            <a:avLst/>
          </a:prstGeom>
          <a:solidFill>
            <a:srgbClr val="5B9BD5">
              <a:lumMod val="75000"/>
              <a:alpha val="68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panose="020B0503020102020204" pitchFamily="34" charset="0"/>
                <a:ea typeface="+mn-ea"/>
                <a:cs typeface="Arial" panose="020B0604020202020204" pitchFamily="34" charset="0"/>
              </a:rPr>
              <a:t>  Follow on studies</a:t>
            </a:r>
          </a:p>
        </p:txBody>
      </p:sp>
      <p:sp>
        <p:nvSpPr>
          <p:cNvPr id="22" name="Rectangle 21">
            <a:extLst>
              <a:ext uri="{FF2B5EF4-FFF2-40B4-BE49-F238E27FC236}">
                <a16:creationId xmlns:a16="http://schemas.microsoft.com/office/drawing/2014/main" xmlns="" id="{CDE143CE-7651-474A-9066-6BE1E7AF6414}"/>
              </a:ext>
            </a:extLst>
          </p:cNvPr>
          <p:cNvSpPr/>
          <p:nvPr/>
        </p:nvSpPr>
        <p:spPr>
          <a:xfrm>
            <a:off x="7469446" y="2854814"/>
            <a:ext cx="4430110" cy="1188720"/>
          </a:xfrm>
          <a:prstGeom prst="rect">
            <a:avLst/>
          </a:prstGeom>
          <a:solidFill>
            <a:srgbClr val="FFC000">
              <a:lumMod val="60000"/>
              <a:lumOff val="40000"/>
              <a:alpha val="74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546A"/>
              </a:solidFill>
              <a:effectLst/>
              <a:uLnTx/>
              <a:uFillTx/>
              <a:latin typeface="Franklin Gothic Book" panose="020B0503020102020204" pitchFamily="34" charset="0"/>
              <a:ea typeface="+mn-ea"/>
              <a:cs typeface="Arial" panose="020B0604020202020204" pitchFamily="34" charset="0"/>
            </a:endParaRPr>
          </a:p>
          <a:p>
            <a:pPr algn="ctr">
              <a:buClrTx/>
            </a:pPr>
            <a:r>
              <a:rPr lang="en-US" sz="1800" b="1" kern="1200" dirty="0">
                <a:solidFill>
                  <a:srgbClr val="44546A"/>
                </a:solidFill>
                <a:latin typeface="Franklin Gothic Book" panose="020B0503020102020204" pitchFamily="34" charset="0"/>
                <a:cs typeface="Arial" panose="020B0604020202020204" pitchFamily="34" charset="0"/>
              </a:rPr>
              <a:t>Follow on studies, some registries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Franklin Gothic Book" panose="020B0503020102020204" pitchFamily="34" charset="0"/>
                <a:ea typeface="+mn-ea"/>
                <a:cs typeface="Arial" panose="020B0604020202020204" pitchFamily="34" charset="0"/>
              </a:rPr>
              <a:t>RWE using routinely collected data</a:t>
            </a:r>
          </a:p>
        </p:txBody>
      </p:sp>
      <p:sp>
        <p:nvSpPr>
          <p:cNvPr id="23" name="Rectangle: Rounded Corners 22">
            <a:extLst>
              <a:ext uri="{FF2B5EF4-FFF2-40B4-BE49-F238E27FC236}">
                <a16:creationId xmlns:a16="http://schemas.microsoft.com/office/drawing/2014/main" xmlns="" id="{FC2FE444-B8A7-4F4D-8264-FAA873FC100B}"/>
              </a:ext>
            </a:extLst>
          </p:cNvPr>
          <p:cNvSpPr/>
          <p:nvPr/>
        </p:nvSpPr>
        <p:spPr>
          <a:xfrm>
            <a:off x="5420795" y="1664097"/>
            <a:ext cx="4012372" cy="2379437"/>
          </a:xfrm>
          <a:prstGeom prst="roundRect">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Franklin Gothic Book" panose="020B0503020102020204" pitchFamily="34" charset="0"/>
                <a:ea typeface="+mn-ea"/>
                <a:cs typeface="Arial" panose="020B0604020202020204" pitchFamily="34" charset="0"/>
              </a:rPr>
              <a:t>Hypothesis-Evaluating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Franklin Gothic Book" panose="020B0503020102020204" pitchFamily="34" charset="0"/>
                <a:ea typeface="+mn-ea"/>
                <a:cs typeface="Arial" panose="020B0604020202020204" pitchFamily="34" charset="0"/>
              </a:rPr>
              <a:t>Treatment Effect Studies</a:t>
            </a:r>
          </a:p>
        </p:txBody>
      </p:sp>
      <p:sp>
        <p:nvSpPr>
          <p:cNvPr id="24" name="TextBox 23">
            <a:extLst>
              <a:ext uri="{FF2B5EF4-FFF2-40B4-BE49-F238E27FC236}">
                <a16:creationId xmlns:a16="http://schemas.microsoft.com/office/drawing/2014/main" xmlns="" id="{33A3457C-BB09-4817-955F-A487836FE5AA}"/>
              </a:ext>
            </a:extLst>
          </p:cNvPr>
          <p:cNvSpPr txBox="1"/>
          <p:nvPr/>
        </p:nvSpPr>
        <p:spPr>
          <a:xfrm>
            <a:off x="7467566" y="4165435"/>
            <a:ext cx="4779448"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Franklin Gothic Book" panose="020B0503020102020204" pitchFamily="34" charset="0"/>
              </a:rPr>
              <a:t>21</a:t>
            </a:r>
            <a:r>
              <a:rPr lang="en-US" sz="1800" baseline="30000" dirty="0">
                <a:latin typeface="Franklin Gothic Book" panose="020B0503020102020204" pitchFamily="34" charset="0"/>
              </a:rPr>
              <a:t>st</a:t>
            </a:r>
            <a:r>
              <a:rPr lang="en-US" sz="1800" dirty="0">
                <a:latin typeface="Franklin Gothic Book" panose="020B0503020102020204" pitchFamily="34" charset="0"/>
              </a:rPr>
              <a:t> Century Cures Act</a:t>
            </a:r>
          </a:p>
          <a:p>
            <a:pPr marL="285750" indent="-285750">
              <a:buFont typeface="Arial" panose="020B0604020202020204" pitchFamily="34" charset="0"/>
              <a:buChar char="•"/>
            </a:pPr>
            <a:r>
              <a:rPr lang="en-US" sz="1800" dirty="0">
                <a:latin typeface="Franklin Gothic Book" panose="020B0503020102020204" pitchFamily="34" charset="0"/>
              </a:rPr>
              <a:t>PDUFA VI</a:t>
            </a:r>
          </a:p>
          <a:p>
            <a:pPr marL="285750" indent="-285750">
              <a:buFont typeface="Arial" panose="020B0604020202020204" pitchFamily="34" charset="0"/>
              <a:buChar char="•"/>
            </a:pPr>
            <a:r>
              <a:rPr lang="en-US" sz="1800" dirty="0">
                <a:latin typeface="Franklin Gothic Book" panose="020B0503020102020204" pitchFamily="34" charset="0"/>
              </a:rPr>
              <a:t>Adaptive Pathways</a:t>
            </a:r>
          </a:p>
        </p:txBody>
      </p:sp>
      <p:sp>
        <p:nvSpPr>
          <p:cNvPr id="25" name="Rectangle 24">
            <a:extLst>
              <a:ext uri="{FF2B5EF4-FFF2-40B4-BE49-F238E27FC236}">
                <a16:creationId xmlns:a16="http://schemas.microsoft.com/office/drawing/2014/main" xmlns="" id="{2367114A-6C82-42CE-B4E0-BE60C0949894}"/>
              </a:ext>
            </a:extLst>
          </p:cNvPr>
          <p:cNvSpPr/>
          <p:nvPr/>
        </p:nvSpPr>
        <p:spPr>
          <a:xfrm>
            <a:off x="3020204" y="5172460"/>
            <a:ext cx="8984984" cy="707886"/>
          </a:xfrm>
          <a:prstGeom prst="rect">
            <a:avLst/>
          </a:prstGeom>
        </p:spPr>
        <p:txBody>
          <a:bodyPr wrap="square">
            <a:spAutoFit/>
          </a:bodyPr>
          <a:lstStyle/>
          <a:p>
            <a:r>
              <a:rPr lang="en-US" sz="2000" dirty="0">
                <a:latin typeface="Franklin Gothic Book" panose="020B0503020102020204" pitchFamily="34" charset="0"/>
              </a:rPr>
              <a:t>When and how can we use RWE from RWD to support approval of new indications for drugs already on the market or meet other post-approval study requirements?</a:t>
            </a:r>
          </a:p>
        </p:txBody>
      </p:sp>
    </p:spTree>
    <p:extLst>
      <p:ext uri="{BB962C8B-B14F-4D97-AF65-F5344CB8AC3E}">
        <p14:creationId xmlns:p14="http://schemas.microsoft.com/office/powerpoint/2010/main" val="3358762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1"/>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2060"/>
              </a:buClr>
              <a:buSzPts val="4000"/>
              <a:buFont typeface="Libre Franklin"/>
              <a:buNone/>
            </a:pPr>
            <a:r>
              <a:rPr lang="en-US" sz="4000" b="1" u="sng">
                <a:solidFill>
                  <a:srgbClr val="002060"/>
                </a:solidFill>
              </a:rPr>
              <a:t>REPEAT Core Team (alphabetical) </a:t>
            </a:r>
            <a:endParaRPr/>
          </a:p>
        </p:txBody>
      </p:sp>
      <p:sp>
        <p:nvSpPr>
          <p:cNvPr id="576" name="Google Shape;576;p31"/>
          <p:cNvSpPr txBox="1">
            <a:spLocks noGrp="1"/>
          </p:cNvSpPr>
          <p:nvPr>
            <p:ph type="body" idx="1"/>
          </p:nvPr>
        </p:nvSpPr>
        <p:spPr>
          <a:xfrm>
            <a:off x="914400" y="198091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00"/>
              <a:buChar char="•"/>
            </a:pPr>
            <a:r>
              <a:rPr lang="en-US" sz="1600" dirty="0"/>
              <a:t>Adrian Ortiz Santiago BS</a:t>
            </a:r>
            <a:endParaRPr sz="2800" dirty="0"/>
          </a:p>
          <a:p>
            <a:pPr marL="342900" lvl="0" indent="-342900" algn="l" rtl="0">
              <a:spcBef>
                <a:spcPts val="0"/>
              </a:spcBef>
              <a:spcAft>
                <a:spcPts val="0"/>
              </a:spcAft>
              <a:buSzPts val="1400"/>
              <a:buChar char="•"/>
            </a:pPr>
            <a:r>
              <a:rPr lang="en-US" sz="1600" dirty="0"/>
              <a:t>Ajinkya Pawar PhD MS</a:t>
            </a:r>
            <a:endParaRPr sz="2800" dirty="0"/>
          </a:p>
          <a:p>
            <a:pPr marL="342900" lvl="0" indent="-342900" algn="l" rtl="0">
              <a:spcBef>
                <a:spcPts val="0"/>
              </a:spcBef>
              <a:spcAft>
                <a:spcPts val="0"/>
              </a:spcAft>
              <a:buSzPts val="1400"/>
              <a:buChar char="•"/>
            </a:pPr>
            <a:r>
              <a:rPr lang="en-US" sz="1600" dirty="0"/>
              <a:t>Danielle L Isaman MS</a:t>
            </a:r>
            <a:endParaRPr sz="2800" dirty="0"/>
          </a:p>
          <a:p>
            <a:pPr marL="342900" lvl="0" indent="-342900" algn="l" rtl="0">
              <a:spcBef>
                <a:spcPts val="0"/>
              </a:spcBef>
              <a:spcAft>
                <a:spcPts val="0"/>
              </a:spcAft>
              <a:buSzPts val="1400"/>
              <a:buChar char="•"/>
            </a:pPr>
            <a:r>
              <a:rPr lang="en-US" sz="1600" dirty="0"/>
              <a:t>Elisabetta Patorno MD DrPH</a:t>
            </a:r>
            <a:endParaRPr sz="2800" dirty="0"/>
          </a:p>
          <a:p>
            <a:pPr marL="342900" lvl="0" indent="-342900" algn="l" rtl="0">
              <a:spcBef>
                <a:spcPts val="0"/>
              </a:spcBef>
              <a:spcAft>
                <a:spcPts val="0"/>
              </a:spcAft>
              <a:buSzPts val="1400"/>
              <a:buChar char="•"/>
            </a:pPr>
            <a:r>
              <a:rPr lang="en-US" sz="1600" dirty="0"/>
              <a:t>Elizabeth M. Garry PhD MPH</a:t>
            </a:r>
            <a:endParaRPr sz="2800" dirty="0"/>
          </a:p>
          <a:p>
            <a:pPr marL="342900" lvl="0" indent="-342900" algn="l" rtl="0">
              <a:spcBef>
                <a:spcPts val="0"/>
              </a:spcBef>
              <a:spcAft>
                <a:spcPts val="0"/>
              </a:spcAft>
              <a:buSzPts val="1400"/>
              <a:buChar char="•"/>
            </a:pPr>
            <a:r>
              <a:rPr lang="en-US" sz="1600" dirty="0"/>
              <a:t>Emma Payne BS</a:t>
            </a:r>
            <a:endParaRPr sz="2800" dirty="0"/>
          </a:p>
          <a:p>
            <a:pPr marL="342900" lvl="0" indent="-342900" algn="l" rtl="0">
              <a:spcBef>
                <a:spcPts val="0"/>
              </a:spcBef>
              <a:spcAft>
                <a:spcPts val="0"/>
              </a:spcAft>
              <a:buSzPts val="1400"/>
              <a:buChar char="•"/>
            </a:pPr>
            <a:r>
              <a:rPr lang="en-US" sz="1600" dirty="0"/>
              <a:t>Gregory Brill</a:t>
            </a:r>
            <a:endParaRPr sz="2800" dirty="0"/>
          </a:p>
          <a:p>
            <a:pPr marL="342900" lvl="0" indent="-342900" algn="l" rtl="0">
              <a:spcBef>
                <a:spcPts val="0"/>
              </a:spcBef>
              <a:spcAft>
                <a:spcPts val="0"/>
              </a:spcAft>
              <a:buSzPts val="1400"/>
              <a:buChar char="•"/>
            </a:pPr>
            <a:r>
              <a:rPr lang="en-US" sz="1600" dirty="0"/>
              <a:t>Jessica Franklin PhD</a:t>
            </a:r>
            <a:endParaRPr sz="2800" dirty="0"/>
          </a:p>
          <a:p>
            <a:pPr marL="342900" lvl="0" indent="-342900" algn="l" rtl="0">
              <a:spcBef>
                <a:spcPts val="0"/>
              </a:spcBef>
              <a:spcAft>
                <a:spcPts val="0"/>
              </a:spcAft>
              <a:buSzPts val="1400"/>
              <a:buChar char="•"/>
            </a:pPr>
            <a:r>
              <a:rPr lang="en-US" sz="1600" dirty="0"/>
              <a:t>Joan Landon, MPH</a:t>
            </a:r>
            <a:endParaRPr sz="2800" dirty="0"/>
          </a:p>
          <a:p>
            <a:pPr marL="342900" lvl="0" indent="-342900" algn="l" rtl="0">
              <a:spcBef>
                <a:spcPts val="0"/>
              </a:spcBef>
              <a:spcAft>
                <a:spcPts val="0"/>
              </a:spcAft>
              <a:buSzPts val="1400"/>
              <a:buChar char="•"/>
            </a:pPr>
            <a:r>
              <a:rPr lang="en-US" sz="1600" dirty="0"/>
              <a:t>Joshua Gagne PharmD ScD</a:t>
            </a:r>
            <a:endParaRPr sz="2800" dirty="0"/>
          </a:p>
          <a:p>
            <a:pPr marL="342900" lvl="0" indent="-342900" algn="l" rtl="0">
              <a:spcBef>
                <a:spcPts val="0"/>
              </a:spcBef>
              <a:spcAft>
                <a:spcPts val="0"/>
              </a:spcAft>
              <a:buSzPts val="1400"/>
              <a:buChar char="•"/>
            </a:pPr>
            <a:r>
              <a:rPr lang="en-US" sz="1600" dirty="0"/>
              <a:t>Krista Huybrechts PhD MS</a:t>
            </a:r>
            <a:endParaRPr sz="2800" dirty="0"/>
          </a:p>
          <a:p>
            <a:pPr marL="342900" lvl="0" indent="-342900" algn="l" rtl="0">
              <a:spcBef>
                <a:spcPts val="0"/>
              </a:spcBef>
              <a:spcAft>
                <a:spcPts val="0"/>
              </a:spcAft>
              <a:buSzPts val="1400"/>
              <a:buChar char="•"/>
            </a:pPr>
            <a:r>
              <a:rPr lang="en-US" sz="1600" dirty="0"/>
              <a:t>Kristina Stefanini BA</a:t>
            </a:r>
            <a:endParaRPr sz="2800" dirty="0"/>
          </a:p>
          <a:p>
            <a:pPr marL="0" lvl="0" indent="0" algn="l" rtl="0">
              <a:spcBef>
                <a:spcPts val="0"/>
              </a:spcBef>
              <a:spcAft>
                <a:spcPts val="0"/>
              </a:spcAft>
              <a:buSzPts val="1600"/>
              <a:buNone/>
            </a:pPr>
            <a:endParaRPr sz="1800" dirty="0"/>
          </a:p>
          <a:p>
            <a:pPr marL="0" lvl="0" indent="0" algn="l" rtl="0">
              <a:spcBef>
                <a:spcPts val="0"/>
              </a:spcBef>
              <a:spcAft>
                <a:spcPts val="0"/>
              </a:spcAft>
              <a:buSzPts val="1600"/>
              <a:buNone/>
            </a:pPr>
            <a:endParaRPr sz="1800" dirty="0"/>
          </a:p>
          <a:p>
            <a:pPr marL="0" lvl="0" indent="0" algn="l" rtl="0">
              <a:spcBef>
                <a:spcPts val="0"/>
              </a:spcBef>
              <a:spcAft>
                <a:spcPts val="0"/>
              </a:spcAft>
              <a:buSzPts val="1600"/>
              <a:buNone/>
            </a:pPr>
            <a:endParaRPr sz="1800" dirty="0"/>
          </a:p>
        </p:txBody>
      </p:sp>
      <p:sp>
        <p:nvSpPr>
          <p:cNvPr id="577" name="Google Shape;577;p31"/>
          <p:cNvSpPr txBox="1"/>
          <p:nvPr/>
        </p:nvSpPr>
        <p:spPr>
          <a:xfrm>
            <a:off x="7716613" y="5803060"/>
            <a:ext cx="3514642" cy="47462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002060"/>
              </a:buClr>
              <a:buSzPts val="2400"/>
              <a:buFont typeface="Arial"/>
              <a:buNone/>
            </a:pPr>
            <a:r>
              <a:rPr lang="en-US" sz="2400" b="1" dirty="0">
                <a:solidFill>
                  <a:srgbClr val="002060"/>
                </a:solidFill>
                <a:latin typeface="Franklin Gothic Book" panose="020B0503020102020204" pitchFamily="34" charset="0"/>
                <a:ea typeface="Libre Franklin"/>
                <a:cs typeface="Libre Franklin"/>
                <a:sym typeface="Libre Franklin"/>
              </a:rPr>
              <a:t>www.repeatinitiative.org</a:t>
            </a:r>
            <a:endParaRPr dirty="0">
              <a:latin typeface="Franklin Gothic Book" panose="020B0503020102020204" pitchFamily="34" charset="0"/>
            </a:endParaRPr>
          </a:p>
          <a:p>
            <a:pPr marL="342900" marR="0" lvl="0" indent="-241300" algn="l" rtl="0">
              <a:spcBef>
                <a:spcPts val="320"/>
              </a:spcBef>
              <a:spcAft>
                <a:spcPts val="0"/>
              </a:spcAft>
              <a:buClr>
                <a:schemeClr val="dk1"/>
              </a:buClr>
              <a:buSzPts val="1600"/>
              <a:buFont typeface="Arial"/>
              <a:buNone/>
            </a:pPr>
            <a:endParaRPr sz="1600" dirty="0">
              <a:solidFill>
                <a:schemeClr val="dk1"/>
              </a:solidFill>
              <a:latin typeface="Franklin Gothic Book" panose="020B0503020102020204" pitchFamily="34" charset="0"/>
              <a:ea typeface="Libre Franklin"/>
              <a:cs typeface="Libre Franklin"/>
              <a:sym typeface="Libre Franklin"/>
            </a:endParaRPr>
          </a:p>
          <a:p>
            <a:pPr marL="342900" marR="0" lvl="0" indent="-190500" algn="l" rtl="0">
              <a:spcBef>
                <a:spcPts val="480"/>
              </a:spcBef>
              <a:spcAft>
                <a:spcPts val="0"/>
              </a:spcAft>
              <a:buClr>
                <a:schemeClr val="dk1"/>
              </a:buClr>
              <a:buSzPts val="2400"/>
              <a:buFont typeface="Arial"/>
              <a:buNone/>
            </a:pPr>
            <a:endParaRPr sz="2400" b="1" dirty="0">
              <a:solidFill>
                <a:srgbClr val="002060"/>
              </a:solidFill>
              <a:latin typeface="Franklin Gothic Book" panose="020B0503020102020204" pitchFamily="34" charset="0"/>
              <a:ea typeface="Libre Franklin"/>
              <a:cs typeface="Libre Franklin"/>
              <a:sym typeface="Libre Franklin"/>
            </a:endParaRPr>
          </a:p>
        </p:txBody>
      </p:sp>
      <p:sp>
        <p:nvSpPr>
          <p:cNvPr id="578" name="Google Shape;578;p31"/>
          <p:cNvSpPr txBox="1"/>
          <p:nvPr/>
        </p:nvSpPr>
        <p:spPr>
          <a:xfrm>
            <a:off x="869819" y="842376"/>
            <a:ext cx="8618000"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Franklin Gothic Book" panose="020B0503020102020204" pitchFamily="34" charset="0"/>
                <a:ea typeface="Libre Franklin"/>
                <a:cs typeface="Libre Franklin"/>
                <a:sym typeface="Libre Franklin"/>
              </a:rPr>
              <a:t>Co-Directed by Shirley V Wang PhD, ScM and Sebastian Schneeweiss MD, ScD</a:t>
            </a:r>
            <a:endParaRPr>
              <a:latin typeface="Franklin Gothic Book" panose="020B0503020102020204" pitchFamily="34" charset="0"/>
            </a:endParaRPr>
          </a:p>
          <a:p>
            <a:pPr marL="0" marR="0" lvl="0" indent="0" algn="l" rtl="0">
              <a:spcBef>
                <a:spcPts val="0"/>
              </a:spcBef>
              <a:spcAft>
                <a:spcPts val="0"/>
              </a:spcAft>
              <a:buNone/>
            </a:pPr>
            <a:endParaRPr sz="1050">
              <a:solidFill>
                <a:schemeClr val="dk1"/>
              </a:solidFill>
              <a:latin typeface="Franklin Gothic Book" panose="020B0503020102020204" pitchFamily="34" charset="0"/>
              <a:ea typeface="Libre Franklin"/>
              <a:cs typeface="Libre Franklin"/>
              <a:sym typeface="Libre Franklin"/>
            </a:endParaRPr>
          </a:p>
          <a:p>
            <a:pPr marL="0" marR="0" lvl="0" indent="0" algn="l" rtl="0">
              <a:spcBef>
                <a:spcPts val="0"/>
              </a:spcBef>
              <a:spcAft>
                <a:spcPts val="0"/>
              </a:spcAft>
              <a:buNone/>
            </a:pPr>
            <a:r>
              <a:rPr lang="en-US" sz="2000">
                <a:solidFill>
                  <a:schemeClr val="dk1"/>
                </a:solidFill>
                <a:latin typeface="Franklin Gothic Book" panose="020B0503020102020204" pitchFamily="34" charset="0"/>
                <a:ea typeface="Libre Franklin"/>
                <a:cs typeface="Libre Franklin"/>
                <a:sym typeface="Libre Franklin"/>
              </a:rPr>
              <a:t>6 groups working in parallel on different studies (1+ faculty, 2+ research staff)</a:t>
            </a:r>
            <a:endParaRPr>
              <a:latin typeface="Franklin Gothic Book" panose="020B0503020102020204" pitchFamily="34" charset="0"/>
            </a:endParaRPr>
          </a:p>
        </p:txBody>
      </p:sp>
      <p:pic>
        <p:nvPicPr>
          <p:cNvPr id="579" name="Google Shape;579;p31" descr="\\Cifs2\homedir$\REPEAT Center\REPEAT Design Handover Files\REPEAT transparent.png"/>
          <p:cNvPicPr preferRelativeResize="0"/>
          <p:nvPr/>
        </p:nvPicPr>
        <p:blipFill rotWithShape="1">
          <a:blip r:embed="rId3">
            <a:alphaModFix/>
          </a:blip>
          <a:srcRect/>
          <a:stretch/>
        </p:blipFill>
        <p:spPr>
          <a:xfrm>
            <a:off x="7237708" y="3642102"/>
            <a:ext cx="4341320" cy="2169432"/>
          </a:xfrm>
          <a:prstGeom prst="rect">
            <a:avLst/>
          </a:prstGeom>
          <a:noFill/>
          <a:ln>
            <a:noFill/>
          </a:ln>
        </p:spPr>
      </p:pic>
      <p:sp>
        <p:nvSpPr>
          <p:cNvPr id="580" name="Google Shape;580;p31"/>
          <p:cNvSpPr/>
          <p:nvPr/>
        </p:nvSpPr>
        <p:spPr>
          <a:xfrm>
            <a:off x="3915677" y="1980911"/>
            <a:ext cx="6096000" cy="304694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400"/>
              <a:buFont typeface="Arial"/>
              <a:buChar char="•"/>
            </a:pPr>
            <a:r>
              <a:rPr lang="en-US" sz="1600" dirty="0">
                <a:solidFill>
                  <a:schemeClr val="dk1"/>
                </a:solidFill>
                <a:latin typeface="Franklin Gothic Book" panose="020B0503020102020204" pitchFamily="34" charset="0"/>
                <a:ea typeface="Libre Franklin"/>
                <a:cs typeface="Libre Franklin"/>
                <a:sym typeface="Libre Franklin"/>
              </a:rPr>
              <a:t>Lily Bessette BS</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Liza R Gibbs BS</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Mimi Zakarian BS</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Monica L. </a:t>
            </a:r>
            <a:r>
              <a:rPr lang="en-US" sz="1600" dirty="0" err="1">
                <a:solidFill>
                  <a:srgbClr val="000000"/>
                </a:solidFill>
                <a:latin typeface="Franklin Gothic Book" panose="020B0503020102020204" pitchFamily="34" charset="0"/>
                <a:ea typeface="Libre Franklin"/>
                <a:cs typeface="Libre Franklin"/>
                <a:sym typeface="Libre Franklin"/>
              </a:rPr>
              <a:t>Gierrada</a:t>
            </a:r>
            <a:r>
              <a:rPr lang="en-US" sz="1600" dirty="0">
                <a:solidFill>
                  <a:srgbClr val="000000"/>
                </a:solidFill>
                <a:latin typeface="Franklin Gothic Book" panose="020B0503020102020204" pitchFamily="34" charset="0"/>
                <a:ea typeface="Libre Franklin"/>
                <a:cs typeface="Libre Franklin"/>
                <a:sym typeface="Libre Franklin"/>
              </a:rPr>
              <a:t> MPH</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Mufaddal </a:t>
            </a:r>
            <a:r>
              <a:rPr lang="en-US" sz="1600" dirty="0" err="1">
                <a:solidFill>
                  <a:srgbClr val="000000"/>
                </a:solidFill>
                <a:latin typeface="Franklin Gothic Book" panose="020B0503020102020204" pitchFamily="34" charset="0"/>
                <a:ea typeface="Libre Franklin"/>
                <a:cs typeface="Libre Franklin"/>
                <a:sym typeface="Libre Franklin"/>
              </a:rPr>
              <a:t>Mahresi</a:t>
            </a:r>
            <a:r>
              <a:rPr lang="en-US" sz="1600" dirty="0">
                <a:solidFill>
                  <a:srgbClr val="000000"/>
                </a:solidFill>
                <a:latin typeface="Franklin Gothic Book" panose="020B0503020102020204" pitchFamily="34" charset="0"/>
                <a:ea typeface="Libre Franklin"/>
                <a:cs typeface="Libre Franklin"/>
                <a:sym typeface="Libre Franklin"/>
              </a:rPr>
              <a:t> MD MPH</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Nileesa Gautam BS</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Seanna Vine MPH</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Sebastian Schneeweiss MD ScD</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Shirley V Wang PhD </a:t>
            </a:r>
            <a:r>
              <a:rPr lang="en-US" sz="1600" dirty="0" err="1">
                <a:solidFill>
                  <a:srgbClr val="000000"/>
                </a:solidFill>
                <a:latin typeface="Franklin Gothic Book" panose="020B0503020102020204" pitchFamily="34" charset="0"/>
                <a:ea typeface="Libre Franklin"/>
                <a:cs typeface="Libre Franklin"/>
                <a:sym typeface="Libre Franklin"/>
              </a:rPr>
              <a:t>ScM</a:t>
            </a:r>
            <a:endParaRPr sz="1600" dirty="0">
              <a:solidFill>
                <a:srgbClr val="000000"/>
              </a:solidFill>
              <a:latin typeface="Franklin Gothic Book" panose="020B0503020102020204" pitchFamily="34" charset="0"/>
              <a:ea typeface="Libre Franklin"/>
              <a:cs typeface="Libre Franklin"/>
              <a:sym typeface="Libre Franklin"/>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Sushama Kattinakere MBBS MSPH</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Ted Tsacogianis, MPH</a:t>
            </a:r>
            <a:endParaRPr sz="1600" dirty="0">
              <a:latin typeface="Franklin Gothic Book" panose="020B0503020102020204" pitchFamily="34" charset="0"/>
            </a:endParaRPr>
          </a:p>
          <a:p>
            <a:pPr marL="342900" marR="0" lvl="0" indent="-342900" algn="l" rtl="0">
              <a:spcBef>
                <a:spcPts val="0"/>
              </a:spcBef>
              <a:spcAft>
                <a:spcPts val="0"/>
              </a:spcAft>
              <a:buClr>
                <a:srgbClr val="000000"/>
              </a:buClr>
              <a:buSzPts val="1400"/>
              <a:buFont typeface="Arial"/>
              <a:buChar char="•"/>
            </a:pPr>
            <a:r>
              <a:rPr lang="en-US" sz="1600" dirty="0">
                <a:solidFill>
                  <a:srgbClr val="000000"/>
                </a:solidFill>
                <a:latin typeface="Franklin Gothic Book" panose="020B0503020102020204" pitchFamily="34" charset="0"/>
                <a:ea typeface="Libre Franklin"/>
                <a:cs typeface="Libre Franklin"/>
                <a:sym typeface="Libre Franklin"/>
              </a:rPr>
              <a:t>Yinzhu Jin MS MPH</a:t>
            </a:r>
            <a:endParaRPr sz="1600" dirty="0">
              <a:latin typeface="Franklin Gothic Book" panose="020B0503020102020204" pitchFamily="34" charset="0"/>
            </a:endParaRPr>
          </a:p>
        </p:txBody>
      </p:sp>
      <p:sp>
        <p:nvSpPr>
          <p:cNvPr id="8" name="Rectangle 7">
            <a:extLst>
              <a:ext uri="{FF2B5EF4-FFF2-40B4-BE49-F238E27FC236}">
                <a16:creationId xmlns:a16="http://schemas.microsoft.com/office/drawing/2014/main" xmlns="" id="{C78D2B8B-5CF8-4144-83B3-46D4F9BFA81F}"/>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2"/>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2060"/>
              </a:buClr>
              <a:buSzPts val="3600"/>
              <a:buFont typeface="Libre Franklin"/>
              <a:buNone/>
            </a:pPr>
            <a:r>
              <a:rPr lang="en-US" sz="3600" b="1" u="sng">
                <a:solidFill>
                  <a:srgbClr val="002060"/>
                </a:solidFill>
              </a:rPr>
              <a:t>Scientific Advisory Board (alphabetical)</a:t>
            </a:r>
            <a:endParaRPr/>
          </a:p>
        </p:txBody>
      </p:sp>
      <p:sp>
        <p:nvSpPr>
          <p:cNvPr id="586" name="Google Shape;586;p32"/>
          <p:cNvSpPr txBox="1">
            <a:spLocks noGrp="1"/>
          </p:cNvSpPr>
          <p:nvPr>
            <p:ph type="body" idx="1"/>
          </p:nvPr>
        </p:nvSpPr>
        <p:spPr>
          <a:xfrm>
            <a:off x="885665" y="1678205"/>
            <a:ext cx="5218623" cy="4676561"/>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Jeffrey Brown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Alison Bourke MSc </a:t>
            </a:r>
            <a:r>
              <a:rPr lang="en-US" sz="1400" dirty="0" err="1">
                <a:latin typeface="Franklin Gothic Book" panose="020B0503020102020204" pitchFamily="34" charset="0"/>
              </a:rPr>
              <a:t>FRPharm.S</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Amr Makady PharmD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Andrew Bate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Brian Bradbury DSc</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Brian Nosek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Christine Laine MD MPH FACP</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David Martin MD MPH</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Deborah Zarin MD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Dick Willke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Dorothee Bartels MSc PhD </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Elizabeth Loder MD MPH</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Frank de Vries PharmD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Hans-Georg Eichler MD, MSc</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Henrik </a:t>
            </a:r>
            <a:r>
              <a:rPr lang="en-US" sz="1400" dirty="0" err="1">
                <a:latin typeface="Franklin Gothic Book" panose="020B0503020102020204" pitchFamily="34" charset="0"/>
              </a:rPr>
              <a:t>Toft</a:t>
            </a:r>
            <a:r>
              <a:rPr lang="en-US" sz="1400" dirty="0">
                <a:latin typeface="Franklin Gothic Book" panose="020B0503020102020204" pitchFamily="34" charset="0"/>
              </a:rPr>
              <a:t> </a:t>
            </a:r>
            <a:r>
              <a:rPr lang="en-US" sz="1400" dirty="0" err="1">
                <a:latin typeface="Franklin Gothic Book" panose="020B0503020102020204" pitchFamily="34" charset="0"/>
              </a:rPr>
              <a:t>Sørensen</a:t>
            </a:r>
            <a:r>
              <a:rPr lang="en-US" sz="1400" dirty="0">
                <a:latin typeface="Franklin Gothic Book" panose="020B0503020102020204" pitchFamily="34" charset="0"/>
              </a:rPr>
              <a:t> MD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Javier Jimenez MD MPH</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Jesper Hallas MD PhD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Joanne </a:t>
            </a:r>
            <a:r>
              <a:rPr lang="en-US" sz="1400" dirty="0" err="1">
                <a:latin typeface="Franklin Gothic Book" panose="020B0503020102020204" pitchFamily="34" charset="0"/>
              </a:rPr>
              <a:t>Waldstreicher</a:t>
            </a:r>
            <a:r>
              <a:rPr lang="en-US" sz="1400" dirty="0">
                <a:latin typeface="Franklin Gothic Book" panose="020B0503020102020204" pitchFamily="34" charset="0"/>
              </a:rPr>
              <a:t> MD</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John Ioannidis MD DSc</a:t>
            </a:r>
          </a:p>
          <a:p>
            <a:pPr marL="134541" lvl="0" indent="-134541">
              <a:spcBef>
                <a:spcPts val="0"/>
              </a:spcBef>
              <a:buSzPts val="1400"/>
            </a:pPr>
            <a:r>
              <a:rPr lang="en-US" sz="1400" dirty="0">
                <a:latin typeface="Franklin Gothic Book" panose="020B0503020102020204" pitchFamily="34" charset="0"/>
              </a:rPr>
              <a:t>John Seeger PharmD </a:t>
            </a:r>
            <a:r>
              <a:rPr lang="en-US" sz="1400" dirty="0" err="1">
                <a:latin typeface="Franklin Gothic Book" panose="020B0503020102020204" pitchFamily="34" charset="0"/>
              </a:rPr>
              <a:t>DrPh</a:t>
            </a:r>
            <a:endParaRPr lang="en-US"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endParaRPr sz="1400" dirty="0">
              <a:latin typeface="Franklin Gothic Book" panose="020B0503020102020204" pitchFamily="34" charset="0"/>
            </a:endParaRPr>
          </a:p>
        </p:txBody>
      </p:sp>
      <p:sp>
        <p:nvSpPr>
          <p:cNvPr id="587" name="Google Shape;587;p32"/>
          <p:cNvSpPr txBox="1">
            <a:spLocks noGrp="1"/>
          </p:cNvSpPr>
          <p:nvPr>
            <p:ph type="body" idx="4294967295"/>
          </p:nvPr>
        </p:nvSpPr>
        <p:spPr>
          <a:xfrm>
            <a:off x="3500901" y="1677691"/>
            <a:ext cx="5384800" cy="4525963"/>
          </a:xfrm>
          <a:prstGeom prst="rect">
            <a:avLst/>
          </a:prstGeom>
          <a:noFill/>
          <a:ln>
            <a:noFill/>
          </a:ln>
        </p:spPr>
        <p:txBody>
          <a:bodyPr spcFirstLastPara="1" wrap="square" lIns="91425" tIns="45700" rIns="91425" bIns="45700" anchor="t" anchorCtr="0">
            <a:noAutofit/>
          </a:bodyPr>
          <a:lstStyle/>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K. Arnold Chan MD ScD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Karen Burnett MBA MS</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Kristian Filion PhD FAHA</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Kris Kahler PhD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Laura Happe PharmD MPH</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Liam Smeeth PhD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Lisa Freeman</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Michael Nguyen MD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Nam-Kyong Choi B. Pharm PhD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err="1">
                <a:latin typeface="Franklin Gothic Book" panose="020B0503020102020204" pitchFamily="34" charset="0"/>
              </a:rPr>
              <a:t>Páll</a:t>
            </a:r>
            <a:r>
              <a:rPr lang="en-US" sz="1400" dirty="0">
                <a:latin typeface="Franklin Gothic Book" panose="020B0503020102020204" pitchFamily="34" charset="0"/>
              </a:rPr>
              <a:t> </a:t>
            </a:r>
            <a:r>
              <a:rPr lang="en-US" sz="1400" dirty="0" err="1">
                <a:latin typeface="Franklin Gothic Book" panose="020B0503020102020204" pitchFamily="34" charset="0"/>
              </a:rPr>
              <a:t>Jónsson</a:t>
            </a:r>
            <a:r>
              <a:rPr lang="en-US" sz="1400" dirty="0">
                <a:latin typeface="Franklin Gothic Book" panose="020B0503020102020204" pitchFamily="34" charset="0"/>
              </a:rPr>
              <a:t> PhD </a:t>
            </a:r>
            <a:r>
              <a:rPr lang="en-US" sz="1400" dirty="0" err="1">
                <a:latin typeface="Franklin Gothic Book" panose="020B0503020102020204" pitchFamily="34" charset="0"/>
              </a:rPr>
              <a:t>Mres</a:t>
            </a:r>
            <a:endParaRPr sz="1400"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Peter </a:t>
            </a:r>
            <a:r>
              <a:rPr lang="en-US" sz="1400" dirty="0" err="1">
                <a:latin typeface="Franklin Gothic Book" panose="020B0503020102020204" pitchFamily="34" charset="0"/>
              </a:rPr>
              <a:t>Arlett</a:t>
            </a:r>
            <a:r>
              <a:rPr lang="en-US" sz="1400" dirty="0">
                <a:latin typeface="Franklin Gothic Book" panose="020B0503020102020204" pitchFamily="34" charset="0"/>
              </a:rPr>
              <a:t> BSc MBBS MRCP FFPM</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Peter </a:t>
            </a:r>
            <a:r>
              <a:rPr lang="en-US" sz="1400" dirty="0" err="1">
                <a:latin typeface="Franklin Gothic Book" panose="020B0503020102020204" pitchFamily="34" charset="0"/>
              </a:rPr>
              <a:t>Tugwell</a:t>
            </a:r>
            <a:r>
              <a:rPr lang="en-US" sz="1400" dirty="0">
                <a:latin typeface="Franklin Gothic Book" panose="020B0503020102020204" pitchFamily="34" charset="0"/>
              </a:rPr>
              <a:t> MSc MD FRCPC</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Richard Platt MD MSc</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Sarah Priddy </a:t>
            </a:r>
            <a:r>
              <a:rPr lang="en-US" sz="1400" dirty="0" err="1">
                <a:latin typeface="Franklin Gothic Book" panose="020B0503020102020204" pitchFamily="34" charset="0"/>
              </a:rPr>
              <a:t>Alwardt</a:t>
            </a:r>
            <a:r>
              <a:rPr lang="en-US" sz="1400" dirty="0">
                <a:latin typeface="Franklin Gothic Book" panose="020B0503020102020204" pitchFamily="34" charset="0"/>
              </a:rPr>
              <a:t> PhD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Sean Hennessy PharmD, PhD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Troyen Brennan MD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Will Shrank MD</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Wolfgang Winkelmayer MD MPH ScD FASN</a:t>
            </a:r>
            <a:endParaRPr dirty="0">
              <a:latin typeface="Franklin Gothic Book" panose="020B0503020102020204" pitchFamily="34" charset="0"/>
            </a:endParaRPr>
          </a:p>
          <a:p>
            <a:pPr marL="134541" lvl="0" indent="-134541" algn="l" rtl="0">
              <a:spcBef>
                <a:spcPts val="0"/>
              </a:spcBef>
              <a:spcAft>
                <a:spcPts val="0"/>
              </a:spcAft>
              <a:buClr>
                <a:schemeClr val="dk1"/>
              </a:buClr>
              <a:buSzPts val="1400"/>
              <a:buChar char="•"/>
            </a:pPr>
            <a:r>
              <a:rPr lang="en-US" sz="1400" dirty="0">
                <a:latin typeface="Franklin Gothic Book" panose="020B0503020102020204" pitchFamily="34" charset="0"/>
              </a:rPr>
              <a:t>Yoshiaki </a:t>
            </a:r>
            <a:r>
              <a:rPr lang="en-US" sz="1400" dirty="0" err="1">
                <a:latin typeface="Franklin Gothic Book" panose="020B0503020102020204" pitchFamily="34" charset="0"/>
              </a:rPr>
              <a:t>Uyama</a:t>
            </a:r>
            <a:r>
              <a:rPr lang="en-US" sz="1400" dirty="0">
                <a:latin typeface="Franklin Gothic Book" panose="020B0503020102020204" pitchFamily="34" charset="0"/>
              </a:rPr>
              <a:t> PhD</a:t>
            </a:r>
            <a:endParaRPr dirty="0">
              <a:latin typeface="Franklin Gothic Book" panose="020B0503020102020204" pitchFamily="34" charset="0"/>
            </a:endParaRPr>
          </a:p>
          <a:p>
            <a:pPr marL="134541" lvl="0" indent="-45641" algn="l" rtl="0">
              <a:spcBef>
                <a:spcPts val="0"/>
              </a:spcBef>
              <a:spcAft>
                <a:spcPts val="0"/>
              </a:spcAft>
              <a:buClr>
                <a:schemeClr val="dk1"/>
              </a:buClr>
              <a:buSzPts val="1400"/>
              <a:buNone/>
            </a:pPr>
            <a:endParaRPr sz="1400" dirty="0">
              <a:latin typeface="Franklin Gothic Book" panose="020B0503020102020204" pitchFamily="34" charset="0"/>
            </a:endParaRPr>
          </a:p>
        </p:txBody>
      </p:sp>
      <p:sp>
        <p:nvSpPr>
          <p:cNvPr id="588" name="Google Shape;588;p32"/>
          <p:cNvSpPr txBox="1"/>
          <p:nvPr/>
        </p:nvSpPr>
        <p:spPr>
          <a:xfrm>
            <a:off x="603250" y="1143000"/>
            <a:ext cx="1158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Regulators, HTA, delivery systems, patients, payers, industry, journals, research societies…</a:t>
            </a:r>
            <a:endParaRPr/>
          </a:p>
        </p:txBody>
      </p:sp>
      <p:sp>
        <p:nvSpPr>
          <p:cNvPr id="6" name="Google Shape;577;p31">
            <a:extLst>
              <a:ext uri="{FF2B5EF4-FFF2-40B4-BE49-F238E27FC236}">
                <a16:creationId xmlns:a16="http://schemas.microsoft.com/office/drawing/2014/main" xmlns="" id="{AD7CBF03-1491-4DE9-AA16-7580B91F0F81}"/>
              </a:ext>
            </a:extLst>
          </p:cNvPr>
          <p:cNvSpPr txBox="1"/>
          <p:nvPr/>
        </p:nvSpPr>
        <p:spPr>
          <a:xfrm>
            <a:off x="7716613" y="5803060"/>
            <a:ext cx="3514642" cy="47462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002060"/>
              </a:buClr>
              <a:buSzPts val="2400"/>
              <a:buFont typeface="Arial"/>
              <a:buNone/>
            </a:pPr>
            <a:r>
              <a:rPr lang="en-US" sz="2400" b="1" dirty="0">
                <a:solidFill>
                  <a:srgbClr val="002060"/>
                </a:solidFill>
                <a:latin typeface="Franklin Gothic Book" panose="020B0503020102020204" pitchFamily="34" charset="0"/>
                <a:ea typeface="Libre Franklin"/>
                <a:cs typeface="Libre Franklin"/>
                <a:sym typeface="Libre Franklin"/>
              </a:rPr>
              <a:t>www.repeatinitiative.org</a:t>
            </a:r>
            <a:endParaRPr dirty="0">
              <a:latin typeface="Franklin Gothic Book" panose="020B0503020102020204" pitchFamily="34" charset="0"/>
            </a:endParaRPr>
          </a:p>
          <a:p>
            <a:pPr marL="342900" marR="0" lvl="0" indent="-241300" algn="l" rtl="0">
              <a:spcBef>
                <a:spcPts val="320"/>
              </a:spcBef>
              <a:spcAft>
                <a:spcPts val="0"/>
              </a:spcAft>
              <a:buClr>
                <a:schemeClr val="dk1"/>
              </a:buClr>
              <a:buSzPts val="1600"/>
              <a:buFont typeface="Arial"/>
              <a:buNone/>
            </a:pPr>
            <a:endParaRPr sz="1600" dirty="0">
              <a:solidFill>
                <a:schemeClr val="dk1"/>
              </a:solidFill>
              <a:latin typeface="Franklin Gothic Book" panose="020B0503020102020204" pitchFamily="34" charset="0"/>
              <a:ea typeface="Libre Franklin"/>
              <a:cs typeface="Libre Franklin"/>
              <a:sym typeface="Libre Franklin"/>
            </a:endParaRPr>
          </a:p>
          <a:p>
            <a:pPr marL="342900" marR="0" lvl="0" indent="-190500" algn="l" rtl="0">
              <a:spcBef>
                <a:spcPts val="480"/>
              </a:spcBef>
              <a:spcAft>
                <a:spcPts val="0"/>
              </a:spcAft>
              <a:buClr>
                <a:schemeClr val="dk1"/>
              </a:buClr>
              <a:buSzPts val="2400"/>
              <a:buFont typeface="Arial"/>
              <a:buNone/>
            </a:pPr>
            <a:endParaRPr sz="2400" b="1" dirty="0">
              <a:solidFill>
                <a:srgbClr val="002060"/>
              </a:solidFill>
              <a:latin typeface="Franklin Gothic Book" panose="020B0503020102020204" pitchFamily="34" charset="0"/>
              <a:ea typeface="Libre Franklin"/>
              <a:cs typeface="Libre Franklin"/>
              <a:sym typeface="Libre Franklin"/>
            </a:endParaRPr>
          </a:p>
        </p:txBody>
      </p:sp>
      <p:pic>
        <p:nvPicPr>
          <p:cNvPr id="7" name="Google Shape;579;p31" descr="\\Cifs2\homedir$\REPEAT Center\REPEAT Design Handover Files\REPEAT transparent.png">
            <a:extLst>
              <a:ext uri="{FF2B5EF4-FFF2-40B4-BE49-F238E27FC236}">
                <a16:creationId xmlns:a16="http://schemas.microsoft.com/office/drawing/2014/main" xmlns="" id="{75E7C757-2C20-4824-B231-1E8A52230040}"/>
              </a:ext>
            </a:extLst>
          </p:cNvPr>
          <p:cNvPicPr preferRelativeResize="0"/>
          <p:nvPr/>
        </p:nvPicPr>
        <p:blipFill rotWithShape="1">
          <a:blip r:embed="rId3">
            <a:alphaModFix/>
          </a:blip>
          <a:srcRect/>
          <a:stretch/>
        </p:blipFill>
        <p:spPr>
          <a:xfrm>
            <a:off x="7237708" y="3642102"/>
            <a:ext cx="4341320" cy="2169432"/>
          </a:xfrm>
          <a:prstGeom prst="rect">
            <a:avLst/>
          </a:prstGeom>
          <a:noFill/>
          <a:ln>
            <a:noFill/>
          </a:ln>
        </p:spPr>
      </p:pic>
      <p:sp>
        <p:nvSpPr>
          <p:cNvPr id="8" name="Rectangle 7">
            <a:extLst>
              <a:ext uri="{FF2B5EF4-FFF2-40B4-BE49-F238E27FC236}">
                <a16:creationId xmlns:a16="http://schemas.microsoft.com/office/drawing/2014/main" xmlns="" id="{5799C3E9-D74C-4125-B7A8-8B7E75F5AC8E}"/>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3"/>
          <p:cNvSpPr txBox="1">
            <a:spLocks noGrp="1"/>
          </p:cNvSpPr>
          <p:nvPr>
            <p:ph type="ctrTitle"/>
          </p:nvPr>
        </p:nvSpPr>
        <p:spPr>
          <a:xfrm>
            <a:off x="985066" y="3931920"/>
            <a:ext cx="10559234" cy="165799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Libre Franklin"/>
              <a:buNone/>
            </a:pPr>
            <a:r>
              <a:rPr lang="en-US" u="sng">
                <a:solidFill>
                  <a:schemeClr val="hlink"/>
                </a:solidFill>
                <a:hlinkClick r:id="rId3"/>
              </a:rPr>
              <a:t>swang1@bwh.harvard.edu</a:t>
            </a:r>
            <a:r>
              <a:rPr lang="en-US"/>
              <a:t> </a:t>
            </a:r>
            <a:endParaRPr/>
          </a:p>
        </p:txBody>
      </p:sp>
      <p:sp>
        <p:nvSpPr>
          <p:cNvPr id="595" name="Google Shape;595;p33"/>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rPr>
              <a:t>42</a:t>
            </a:fld>
            <a:endParaRPr>
              <a:solidFill>
                <a:srgbClr val="888888"/>
              </a:solidFill>
            </a:endParaRPr>
          </a:p>
        </p:txBody>
      </p:sp>
      <p:pic>
        <p:nvPicPr>
          <p:cNvPr id="596" name="Google Shape;596;p33"/>
          <p:cNvPicPr preferRelativeResize="0"/>
          <p:nvPr/>
        </p:nvPicPr>
        <p:blipFill rotWithShape="1">
          <a:blip r:embed="rId4">
            <a:alphaModFix/>
          </a:blip>
          <a:srcRect/>
          <a:stretch/>
        </p:blipFill>
        <p:spPr>
          <a:xfrm>
            <a:off x="4824413" y="1567688"/>
            <a:ext cx="2216467" cy="2364232"/>
          </a:xfrm>
          <a:prstGeom prst="rect">
            <a:avLst/>
          </a:prstGeom>
          <a:noFill/>
          <a:ln>
            <a:noFill/>
          </a:ln>
        </p:spPr>
      </p:pic>
      <p:sp>
        <p:nvSpPr>
          <p:cNvPr id="6" name="Rectangle 5">
            <a:extLst>
              <a:ext uri="{FF2B5EF4-FFF2-40B4-BE49-F238E27FC236}">
                <a16:creationId xmlns:a16="http://schemas.microsoft.com/office/drawing/2014/main" xmlns="" id="{B0B05BE0-2F44-4425-ABED-CA0105995F66}"/>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697033" y="305878"/>
            <a:ext cx="11992423" cy="6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000" b="1" dirty="0">
                <a:solidFill>
                  <a:srgbClr val="002060"/>
                </a:solidFill>
                <a:latin typeface="Franklin Gothic Book" panose="020B0503020102020204" pitchFamily="34" charset="0"/>
              </a:rPr>
              <a:t>Why is clarity of reporting for database studies important?</a:t>
            </a:r>
            <a:endParaRPr sz="3000" b="1" dirty="0">
              <a:solidFill>
                <a:srgbClr val="002060"/>
              </a:solidFill>
              <a:latin typeface="Franklin Gothic Book" panose="020B0503020102020204" pitchFamily="34" charset="0"/>
            </a:endParaRPr>
          </a:p>
          <a:p>
            <a:pPr marL="0" lvl="0" indent="0" algn="l" rtl="0">
              <a:lnSpc>
                <a:spcPct val="90000"/>
              </a:lnSpc>
              <a:spcBef>
                <a:spcPts val="0"/>
              </a:spcBef>
              <a:spcAft>
                <a:spcPts val="0"/>
              </a:spcAft>
              <a:buClr>
                <a:schemeClr val="dk1"/>
              </a:buClr>
              <a:buSzPts val="3600"/>
              <a:buFont typeface="Arial"/>
              <a:buNone/>
            </a:pPr>
            <a:endParaRPr sz="3000" b="1" dirty="0">
              <a:latin typeface="Franklin Gothic Book" panose="020B0503020102020204" pitchFamily="34" charset="0"/>
            </a:endParaRPr>
          </a:p>
        </p:txBody>
      </p:sp>
      <p:sp>
        <p:nvSpPr>
          <p:cNvPr id="111" name="Google Shape;111;p5"/>
          <p:cNvSpPr txBox="1">
            <a:spLocks noGrp="1"/>
          </p:cNvSpPr>
          <p:nvPr>
            <p:ph type="body" idx="1"/>
          </p:nvPr>
        </p:nvSpPr>
        <p:spPr>
          <a:xfrm>
            <a:off x="697033" y="1055722"/>
            <a:ext cx="11494967" cy="53450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1400"/>
              <a:buNone/>
            </a:pPr>
            <a:endParaRPr sz="2200" dirty="0">
              <a:latin typeface="Franklin Gothic Book" panose="020B0503020102020204" pitchFamily="34" charset="0"/>
            </a:endParaRPr>
          </a:p>
          <a:p>
            <a:pPr marL="0" lvl="0" indent="0" algn="l" rtl="0">
              <a:lnSpc>
                <a:spcPct val="90000"/>
              </a:lnSpc>
              <a:spcBef>
                <a:spcPts val="1000"/>
              </a:spcBef>
              <a:spcAft>
                <a:spcPts val="0"/>
              </a:spcAft>
              <a:buSzPts val="1400"/>
              <a:buNone/>
            </a:pPr>
            <a:endParaRPr sz="2200" dirty="0">
              <a:latin typeface="Franklin Gothic Book" panose="020B0503020102020204" pitchFamily="34" charset="0"/>
            </a:endParaRPr>
          </a:p>
          <a:p>
            <a:pPr marL="0" lvl="0" indent="0" algn="l" rtl="0">
              <a:lnSpc>
                <a:spcPct val="90000"/>
              </a:lnSpc>
              <a:spcBef>
                <a:spcPts val="1000"/>
              </a:spcBef>
              <a:spcAft>
                <a:spcPts val="0"/>
              </a:spcAft>
              <a:buSzPts val="1400"/>
              <a:buNone/>
            </a:pPr>
            <a:endParaRPr sz="2200" dirty="0">
              <a:latin typeface="Franklin Gothic Book" panose="020B0503020102020204" pitchFamily="34" charset="0"/>
            </a:endParaRPr>
          </a:p>
          <a:p>
            <a:pPr marL="0" lvl="0" indent="0" algn="l" rtl="0">
              <a:lnSpc>
                <a:spcPct val="90000"/>
              </a:lnSpc>
              <a:spcBef>
                <a:spcPts val="1000"/>
              </a:spcBef>
              <a:spcAft>
                <a:spcPts val="0"/>
              </a:spcAft>
              <a:buSzPts val="1400"/>
              <a:buNone/>
            </a:pPr>
            <a:endParaRPr sz="2200" dirty="0">
              <a:latin typeface="Franklin Gothic Book" panose="020B0503020102020204" pitchFamily="34" charset="0"/>
            </a:endParaRPr>
          </a:p>
          <a:p>
            <a:pPr marL="0" lvl="0" indent="0" algn="l" rtl="0">
              <a:lnSpc>
                <a:spcPct val="90000"/>
              </a:lnSpc>
              <a:spcBef>
                <a:spcPts val="1000"/>
              </a:spcBef>
              <a:spcAft>
                <a:spcPts val="0"/>
              </a:spcAft>
              <a:buSzPts val="1400"/>
              <a:buNone/>
            </a:pPr>
            <a:endParaRPr sz="2200" dirty="0">
              <a:latin typeface="Franklin Gothic Book" panose="020B0503020102020204" pitchFamily="34" charset="0"/>
            </a:endParaRPr>
          </a:p>
          <a:p>
            <a:pPr marL="0" lvl="0" indent="0" algn="l" rtl="0">
              <a:lnSpc>
                <a:spcPct val="90000"/>
              </a:lnSpc>
              <a:spcBef>
                <a:spcPts val="1000"/>
              </a:spcBef>
              <a:spcAft>
                <a:spcPts val="0"/>
              </a:spcAft>
              <a:buSzPts val="1400"/>
              <a:buNone/>
            </a:pPr>
            <a:endParaRPr sz="2200" dirty="0">
              <a:latin typeface="Franklin Gothic Book" panose="020B0503020102020204" pitchFamily="34" charset="0"/>
            </a:endParaRPr>
          </a:p>
          <a:p>
            <a:pPr marL="0" lvl="0" indent="0" algn="l" rtl="0">
              <a:lnSpc>
                <a:spcPct val="90000"/>
              </a:lnSpc>
              <a:spcBef>
                <a:spcPts val="1000"/>
              </a:spcBef>
              <a:spcAft>
                <a:spcPts val="0"/>
              </a:spcAft>
              <a:buSzPts val="1400"/>
              <a:buNone/>
            </a:pPr>
            <a:endParaRPr sz="2000" dirty="0">
              <a:latin typeface="Franklin Gothic Book" panose="020B0503020102020204" pitchFamily="34" charset="0"/>
            </a:endParaRPr>
          </a:p>
          <a:p>
            <a:pPr marL="396875" lvl="3" indent="0" algn="l" rtl="0">
              <a:lnSpc>
                <a:spcPct val="100000"/>
              </a:lnSpc>
              <a:spcBef>
                <a:spcPts val="0"/>
              </a:spcBef>
              <a:spcAft>
                <a:spcPts val="0"/>
              </a:spcAft>
              <a:buSzPts val="1400"/>
              <a:buNone/>
            </a:pPr>
            <a:endParaRPr lang="en-US" sz="2400" dirty="0">
              <a:latin typeface="Franklin Gothic Book" panose="020B0503020102020204" pitchFamily="34" charset="0"/>
            </a:endParaRPr>
          </a:p>
          <a:p>
            <a:pPr marL="396875" lvl="3" indent="0" algn="l" rtl="0">
              <a:lnSpc>
                <a:spcPct val="100000"/>
              </a:lnSpc>
              <a:spcBef>
                <a:spcPts val="0"/>
              </a:spcBef>
              <a:spcAft>
                <a:spcPts val="0"/>
              </a:spcAft>
              <a:buSzPts val="1400"/>
              <a:buNone/>
            </a:pPr>
            <a:r>
              <a:rPr lang="en-US" sz="2400" dirty="0">
                <a:latin typeface="Franklin Gothic Book" panose="020B0503020102020204" pitchFamily="34" charset="0"/>
              </a:rPr>
              <a:t>Lack of clarity in reporting is a barrier to use of ‘real world’ evidence from </a:t>
            </a:r>
            <a:endParaRPr dirty="0">
              <a:latin typeface="Franklin Gothic Book" panose="020B0503020102020204" pitchFamily="34" charset="0"/>
            </a:endParaRPr>
          </a:p>
          <a:p>
            <a:pPr marL="396875" lvl="3" indent="0" algn="l" rtl="0">
              <a:lnSpc>
                <a:spcPct val="100000"/>
              </a:lnSpc>
              <a:spcBef>
                <a:spcPts val="0"/>
              </a:spcBef>
              <a:spcAft>
                <a:spcPts val="0"/>
              </a:spcAft>
              <a:buSzPts val="1400"/>
              <a:buNone/>
            </a:pPr>
            <a:r>
              <a:rPr lang="en-US" sz="2400" dirty="0">
                <a:latin typeface="Franklin Gothic Book" panose="020B0503020102020204" pitchFamily="34" charset="0"/>
              </a:rPr>
              <a:t>databases for decision making</a:t>
            </a:r>
            <a:endParaRPr dirty="0">
              <a:latin typeface="Franklin Gothic Book" panose="020B0503020102020204" pitchFamily="34" charset="0"/>
            </a:endParaRPr>
          </a:p>
          <a:p>
            <a:pPr marL="1539875" lvl="3" indent="-422275" algn="l" rtl="0">
              <a:lnSpc>
                <a:spcPct val="90000"/>
              </a:lnSpc>
              <a:spcBef>
                <a:spcPts val="500"/>
              </a:spcBef>
              <a:spcAft>
                <a:spcPts val="0"/>
              </a:spcAft>
              <a:buSzPts val="1400"/>
              <a:buFont typeface="Arial"/>
              <a:buChar char="●"/>
            </a:pPr>
            <a:r>
              <a:rPr lang="en-US" sz="2400" dirty="0">
                <a:latin typeface="Franklin Gothic Book" panose="020B0503020102020204" pitchFamily="34" charset="0"/>
              </a:rPr>
              <a:t>With high ambiguity about how, unable to assess validity/relevance</a:t>
            </a:r>
            <a:endParaRPr dirty="0">
              <a:latin typeface="Franklin Gothic Book" panose="020B0503020102020204" pitchFamily="34" charset="0"/>
            </a:endParaRPr>
          </a:p>
          <a:p>
            <a:pPr marL="0" lvl="0" indent="0" algn="l" rtl="0">
              <a:lnSpc>
                <a:spcPct val="90000"/>
              </a:lnSpc>
              <a:spcBef>
                <a:spcPts val="1000"/>
              </a:spcBef>
              <a:spcAft>
                <a:spcPts val="0"/>
              </a:spcAft>
              <a:buSzPts val="1400"/>
              <a:buNone/>
            </a:pPr>
            <a:endParaRPr sz="2000" dirty="0">
              <a:latin typeface="Franklin Gothic Book" panose="020B0503020102020204" pitchFamily="34" charset="0"/>
            </a:endParaRPr>
          </a:p>
        </p:txBody>
      </p:sp>
      <p:pic>
        <p:nvPicPr>
          <p:cNvPr id="112" name="Google Shape;112;p5"/>
          <p:cNvPicPr preferRelativeResize="0"/>
          <p:nvPr/>
        </p:nvPicPr>
        <p:blipFill rotWithShape="1">
          <a:blip r:embed="rId3">
            <a:alphaModFix/>
          </a:blip>
          <a:srcRect t="25285" b="29572"/>
          <a:stretch/>
        </p:blipFill>
        <p:spPr>
          <a:xfrm>
            <a:off x="1902196" y="1611348"/>
            <a:ext cx="8234454" cy="1858618"/>
          </a:xfrm>
          <a:prstGeom prst="rect">
            <a:avLst/>
          </a:prstGeom>
          <a:noFill/>
          <a:ln>
            <a:noFill/>
          </a:ln>
        </p:spPr>
      </p:pic>
      <p:sp>
        <p:nvSpPr>
          <p:cNvPr id="113" name="Google Shape;113;p5"/>
          <p:cNvSpPr/>
          <p:nvPr/>
        </p:nvSpPr>
        <p:spPr>
          <a:xfrm>
            <a:off x="7325312" y="1480894"/>
            <a:ext cx="2492156" cy="2399537"/>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14" name="Google Shape;114;p5"/>
          <p:cNvSpPr txBox="1"/>
          <p:nvPr/>
        </p:nvSpPr>
        <p:spPr>
          <a:xfrm>
            <a:off x="2408696" y="3276993"/>
            <a:ext cx="17032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Book" panose="020B0503020102020204" pitchFamily="34" charset="0"/>
                <a:ea typeface="Libre Franklin"/>
                <a:cs typeface="Libre Franklin"/>
                <a:sym typeface="Libre Franklin"/>
              </a:rPr>
              <a:t>Transparent &amp; Reproducible</a:t>
            </a:r>
            <a:endParaRPr>
              <a:latin typeface="Franklin Gothic Book" panose="020B0503020102020204" pitchFamily="34" charset="0"/>
            </a:endParaRPr>
          </a:p>
        </p:txBody>
      </p:sp>
      <p:sp>
        <p:nvSpPr>
          <p:cNvPr id="115" name="Google Shape;115;p5"/>
          <p:cNvSpPr txBox="1"/>
          <p:nvPr/>
        </p:nvSpPr>
        <p:spPr>
          <a:xfrm>
            <a:off x="5167776" y="3281801"/>
            <a:ext cx="170329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Book" panose="020B0503020102020204" pitchFamily="34" charset="0"/>
                <a:ea typeface="Libre Franklin"/>
                <a:cs typeface="Libre Franklin"/>
                <a:sym typeface="Libre Franklin"/>
              </a:rPr>
              <a:t>Valid, Robust &amp;</a:t>
            </a:r>
            <a:endParaRPr>
              <a:latin typeface="Franklin Gothic Book" panose="020B0503020102020204" pitchFamily="34" charset="0"/>
            </a:endParaRPr>
          </a:p>
          <a:p>
            <a:pPr marL="0" marR="0" lvl="0" indent="0" algn="l" rtl="0">
              <a:spcBef>
                <a:spcPts val="0"/>
              </a:spcBef>
              <a:spcAft>
                <a:spcPts val="0"/>
              </a:spcAft>
              <a:buNone/>
            </a:pPr>
            <a:r>
              <a:rPr lang="en-US" sz="1800">
                <a:solidFill>
                  <a:schemeClr val="dk1"/>
                </a:solidFill>
                <a:latin typeface="Franklin Gothic Book" panose="020B0503020102020204" pitchFamily="34" charset="0"/>
                <a:ea typeface="Libre Franklin"/>
                <a:cs typeface="Libre Franklin"/>
                <a:sym typeface="Libre Franklin"/>
              </a:rPr>
              <a:t>Transportable</a:t>
            </a:r>
            <a:endParaRPr>
              <a:latin typeface="Franklin Gothic Book" panose="020B0503020102020204" pitchFamily="34" charset="0"/>
            </a:endParaRPr>
          </a:p>
        </p:txBody>
      </p:sp>
      <p:sp>
        <p:nvSpPr>
          <p:cNvPr id="116" name="Google Shape;116;p5"/>
          <p:cNvSpPr txBox="1"/>
          <p:nvPr/>
        </p:nvSpPr>
        <p:spPr>
          <a:xfrm>
            <a:off x="7548804" y="3279845"/>
            <a:ext cx="22825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Book" panose="020B0503020102020204" pitchFamily="34" charset="0"/>
                <a:ea typeface="Libre Franklin"/>
                <a:cs typeface="Libre Franklin"/>
                <a:sym typeface="Libre Franklin"/>
              </a:rPr>
              <a:t>Decision about Benefit/Harm/Value</a:t>
            </a:r>
            <a:endParaRPr dirty="0">
              <a:latin typeface="Franklin Gothic Book" panose="020B0503020102020204" pitchFamily="34" charset="0"/>
            </a:endParaRPr>
          </a:p>
        </p:txBody>
      </p:sp>
      <p:sp>
        <p:nvSpPr>
          <p:cNvPr id="9" name="Rectangle 8">
            <a:extLst>
              <a:ext uri="{FF2B5EF4-FFF2-40B4-BE49-F238E27FC236}">
                <a16:creationId xmlns:a16="http://schemas.microsoft.com/office/drawing/2014/main" xmlns="" id="{AF40BF5A-B5CF-4B21-BE6C-968BE5AD16C7}"/>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7.40741E-7 L -0.2289 -0.0088 " pathEditMode="relative" rAng="0" ptsTypes="AA">
                                      <p:cBhvr>
                                        <p:cTn id="10" dur="2000" fill="hold"/>
                                        <p:tgtEl>
                                          <p:spTgt spid="113"/>
                                        </p:tgtEl>
                                        <p:attrNameLst>
                                          <p:attrName>ppt_x</p:attrName>
                                          <p:attrName>ppt_y</p:attrName>
                                        </p:attrNameLst>
                                      </p:cBhvr>
                                      <p:rCtr x="-11445" y="-44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0.2289 -0.0088 L -0.44583 -0.00926 " pathEditMode="relative" rAng="0" ptsTypes="AA">
                                      <p:cBhvr>
                                        <p:cTn id="14" dur="2000" fill="hold"/>
                                        <p:tgtEl>
                                          <p:spTgt spid="113"/>
                                        </p:tgtEl>
                                        <p:attrNameLst>
                                          <p:attrName>ppt_x</p:attrName>
                                          <p:attrName>ppt_y</p:attrName>
                                        </p:attrNameLst>
                                      </p:cBhvr>
                                      <p:rCtr x="-10846" y="-2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4"/>
          <p:cNvPicPr preferRelativeResize="0"/>
          <p:nvPr/>
        </p:nvPicPr>
        <p:blipFill rotWithShape="1">
          <a:blip r:embed="rId3">
            <a:alphaModFix/>
          </a:blip>
          <a:srcRect/>
          <a:stretch/>
        </p:blipFill>
        <p:spPr>
          <a:xfrm>
            <a:off x="867513" y="5013252"/>
            <a:ext cx="3669818" cy="782735"/>
          </a:xfrm>
          <a:prstGeom prst="rect">
            <a:avLst/>
          </a:prstGeom>
          <a:noFill/>
          <a:ln>
            <a:noFill/>
          </a:ln>
          <a:effectLst>
            <a:outerShdw blurRad="292100" dist="139700" dir="2700000" algn="tl" rotWithShape="0">
              <a:srgbClr val="333333">
                <a:alpha val="64705"/>
              </a:srgbClr>
            </a:outerShdw>
          </a:effectLst>
        </p:spPr>
      </p:pic>
      <p:sp>
        <p:nvSpPr>
          <p:cNvPr id="97" name="Google Shape;97;p4"/>
          <p:cNvSpPr txBox="1">
            <a:spLocks noGrp="1"/>
          </p:cNvSpPr>
          <p:nvPr>
            <p:ph type="title"/>
          </p:nvPr>
        </p:nvSpPr>
        <p:spPr>
          <a:xfrm>
            <a:off x="1009650" y="141837"/>
            <a:ext cx="1072737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Clarity in reporting is closely related to reproducibility</a:t>
            </a:r>
            <a:endParaRPr/>
          </a:p>
        </p:txBody>
      </p:sp>
      <p:sp>
        <p:nvSpPr>
          <p:cNvPr id="98" name="Google Shape;98;p4"/>
          <p:cNvSpPr txBox="1">
            <a:spLocks noGrp="1"/>
          </p:cNvSpPr>
          <p:nvPr>
            <p:ph type="body" idx="1"/>
          </p:nvPr>
        </p:nvSpPr>
        <p:spPr>
          <a:xfrm>
            <a:off x="1009651" y="968666"/>
            <a:ext cx="10727370" cy="49011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t>Low ambiguity in the scientific process increases</a:t>
            </a:r>
            <a:endParaRPr dirty="0"/>
          </a:p>
          <a:p>
            <a:pPr marL="677863" lvl="2" indent="-342900">
              <a:spcBef>
                <a:spcPts val="0"/>
              </a:spcBef>
            </a:pPr>
            <a:r>
              <a:rPr lang="en-US" dirty="0">
                <a:latin typeface="Franklin Gothic Book" panose="020B0503020102020204" pitchFamily="34" charset="0"/>
              </a:rPr>
              <a:t>reproducibility </a:t>
            </a:r>
            <a:endParaRPr dirty="0">
              <a:latin typeface="Franklin Gothic Book" panose="020B0503020102020204" pitchFamily="34" charset="0"/>
            </a:endParaRPr>
          </a:p>
          <a:p>
            <a:pPr marL="677863" lvl="2" indent="-342900">
              <a:spcBef>
                <a:spcPts val="0"/>
              </a:spcBef>
            </a:pPr>
            <a:r>
              <a:rPr lang="en-US" dirty="0">
                <a:latin typeface="Franklin Gothic Book" panose="020B0503020102020204" pitchFamily="34" charset="0"/>
              </a:rPr>
              <a:t>understanding of reasons for divergence in evidence</a:t>
            </a:r>
            <a:endParaRPr dirty="0">
              <a:latin typeface="Franklin Gothic Book" panose="020B0503020102020204" pitchFamily="34" charset="0"/>
            </a:endParaRPr>
          </a:p>
          <a:p>
            <a:pPr marL="690563" lvl="2" indent="-203200" algn="l" rtl="0">
              <a:spcBef>
                <a:spcPts val="0"/>
              </a:spcBef>
              <a:spcAft>
                <a:spcPts val="0"/>
              </a:spcAft>
              <a:buSzPts val="2400"/>
              <a:buFont typeface="Noto Sans Symbols"/>
              <a:buNone/>
            </a:pPr>
            <a:endParaRPr dirty="0">
              <a:latin typeface="Franklin Gothic Book" panose="020B0503020102020204" pitchFamily="34" charset="0"/>
            </a:endParaRPr>
          </a:p>
          <a:p>
            <a:pPr marL="342900" lvl="0" indent="-342900" algn="l" rtl="0">
              <a:spcBef>
                <a:spcPts val="0"/>
              </a:spcBef>
              <a:spcAft>
                <a:spcPts val="0"/>
              </a:spcAft>
              <a:buSzPts val="2400"/>
              <a:buChar char="•"/>
            </a:pPr>
            <a:r>
              <a:rPr lang="en-US" dirty="0"/>
              <a:t>Credibility of RWE from RWD has suffered from apparent divergence between…</a:t>
            </a:r>
            <a:endParaRPr dirty="0"/>
          </a:p>
          <a:p>
            <a:pPr marL="342900" lvl="0" indent="-190500" algn="l" rtl="0">
              <a:spcBef>
                <a:spcPts val="450"/>
              </a:spcBef>
              <a:spcAft>
                <a:spcPts val="0"/>
              </a:spcAft>
              <a:buClr>
                <a:schemeClr val="dk1"/>
              </a:buClr>
              <a:buSzPts val="2400"/>
              <a:buFont typeface="Arial"/>
              <a:buNone/>
            </a:pPr>
            <a:endParaRPr dirty="0"/>
          </a:p>
          <a:p>
            <a:pPr marL="0" lvl="0" indent="0" algn="l" rtl="0">
              <a:spcBef>
                <a:spcPts val="900"/>
              </a:spcBef>
              <a:spcAft>
                <a:spcPts val="0"/>
              </a:spcAft>
              <a:buSzPts val="2400"/>
              <a:buNone/>
            </a:pPr>
            <a:r>
              <a:rPr lang="en-US" dirty="0"/>
              <a:t>    </a:t>
            </a:r>
            <a:endParaRPr dirty="0"/>
          </a:p>
          <a:p>
            <a:pPr marL="342900" lvl="0" indent="-190500" algn="l" rtl="0">
              <a:spcBef>
                <a:spcPts val="900"/>
              </a:spcBef>
              <a:spcAft>
                <a:spcPts val="0"/>
              </a:spcAft>
              <a:buClr>
                <a:schemeClr val="dk1"/>
              </a:buClr>
              <a:buSzPts val="2400"/>
              <a:buFont typeface="Arial"/>
              <a:buNone/>
            </a:pPr>
            <a:endParaRPr dirty="0"/>
          </a:p>
          <a:p>
            <a:pPr marL="342900" lvl="0" indent="-190500" algn="l" rtl="0">
              <a:spcBef>
                <a:spcPts val="900"/>
              </a:spcBef>
              <a:spcAft>
                <a:spcPts val="0"/>
              </a:spcAft>
              <a:buClr>
                <a:schemeClr val="dk1"/>
              </a:buClr>
              <a:buSzPts val="2400"/>
              <a:buFont typeface="Arial"/>
              <a:buNone/>
            </a:pPr>
            <a:endParaRPr dirty="0"/>
          </a:p>
        </p:txBody>
      </p:sp>
      <p:sp>
        <p:nvSpPr>
          <p:cNvPr id="99" name="Google Shape;99;p4"/>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pic>
        <p:nvPicPr>
          <p:cNvPr id="100" name="Google Shape;100;p4"/>
          <p:cNvPicPr preferRelativeResize="0"/>
          <p:nvPr/>
        </p:nvPicPr>
        <p:blipFill rotWithShape="1">
          <a:blip r:embed="rId4">
            <a:alphaModFix/>
          </a:blip>
          <a:srcRect/>
          <a:stretch/>
        </p:blipFill>
        <p:spPr>
          <a:xfrm>
            <a:off x="7109996" y="5167604"/>
            <a:ext cx="4518592" cy="1147889"/>
          </a:xfrm>
          <a:prstGeom prst="rect">
            <a:avLst/>
          </a:prstGeom>
          <a:noFill/>
          <a:ln>
            <a:noFill/>
          </a:ln>
          <a:effectLst>
            <a:outerShdw blurRad="292100" dist="139700" dir="2700000" algn="tl" rotWithShape="0">
              <a:srgbClr val="333333">
                <a:alpha val="64705"/>
              </a:srgbClr>
            </a:outerShdw>
          </a:effectLst>
        </p:spPr>
      </p:pic>
      <p:pic>
        <p:nvPicPr>
          <p:cNvPr id="101" name="Google Shape;101;p4"/>
          <p:cNvPicPr preferRelativeResize="0"/>
          <p:nvPr/>
        </p:nvPicPr>
        <p:blipFill rotWithShape="1">
          <a:blip r:embed="rId5">
            <a:alphaModFix/>
          </a:blip>
          <a:srcRect/>
          <a:stretch/>
        </p:blipFill>
        <p:spPr>
          <a:xfrm>
            <a:off x="731585" y="4011029"/>
            <a:ext cx="4483323" cy="877392"/>
          </a:xfrm>
          <a:prstGeom prst="rect">
            <a:avLst/>
          </a:prstGeom>
          <a:noFill/>
          <a:ln>
            <a:noFill/>
          </a:ln>
          <a:effectLst>
            <a:outerShdw blurRad="292100" dist="139700" dir="2700000" algn="tl" rotWithShape="0">
              <a:srgbClr val="333333">
                <a:alpha val="64705"/>
              </a:srgbClr>
            </a:outerShdw>
          </a:effectLst>
        </p:spPr>
      </p:pic>
      <p:sp>
        <p:nvSpPr>
          <p:cNvPr id="102" name="Google Shape;102;p4"/>
          <p:cNvSpPr txBox="1"/>
          <p:nvPr/>
        </p:nvSpPr>
        <p:spPr>
          <a:xfrm>
            <a:off x="6724747" y="3381329"/>
            <a:ext cx="315663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060"/>
                </a:solidFill>
                <a:latin typeface="Franklin Gothic Book" panose="020B0503020102020204" pitchFamily="34" charset="0"/>
                <a:ea typeface="Libre Franklin"/>
                <a:cs typeface="Libre Franklin"/>
                <a:sym typeface="Libre Franklin"/>
              </a:rPr>
              <a:t>Database studies and trials</a:t>
            </a:r>
            <a:endParaRPr>
              <a:latin typeface="Franklin Gothic Book" panose="020B0503020102020204" pitchFamily="34" charset="0"/>
            </a:endParaRPr>
          </a:p>
        </p:txBody>
      </p:sp>
      <p:sp>
        <p:nvSpPr>
          <p:cNvPr id="103" name="Google Shape;103;p4"/>
          <p:cNvSpPr txBox="1"/>
          <p:nvPr/>
        </p:nvSpPr>
        <p:spPr>
          <a:xfrm>
            <a:off x="691595" y="2997606"/>
            <a:ext cx="490113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rgbClr val="002060"/>
              </a:solidFill>
              <a:latin typeface="Franklin Gothic Book" panose="020B0503020102020204" pitchFamily="34" charset="0"/>
              <a:ea typeface="Libre Franklin"/>
              <a:cs typeface="Libre Franklin"/>
              <a:sym typeface="Libre Franklin"/>
            </a:endParaRPr>
          </a:p>
          <a:p>
            <a:pPr marL="0" marR="0" lvl="0" indent="0" algn="l" rtl="0">
              <a:spcBef>
                <a:spcPts val="0"/>
              </a:spcBef>
              <a:spcAft>
                <a:spcPts val="0"/>
              </a:spcAft>
              <a:buNone/>
            </a:pPr>
            <a:r>
              <a:rPr lang="en-US" sz="2000" b="1" dirty="0">
                <a:solidFill>
                  <a:srgbClr val="002060"/>
                </a:solidFill>
                <a:latin typeface="Franklin Gothic Book" panose="020B0503020102020204" pitchFamily="34" charset="0"/>
                <a:ea typeface="Libre Franklin"/>
                <a:cs typeface="Libre Franklin"/>
                <a:sym typeface="Libre Franklin"/>
              </a:rPr>
              <a:t>Database studies (apparently) investigating the same question</a:t>
            </a:r>
            <a:endParaRPr dirty="0">
              <a:latin typeface="Franklin Gothic Book" panose="020B0503020102020204" pitchFamily="34" charset="0"/>
            </a:endParaRPr>
          </a:p>
        </p:txBody>
      </p:sp>
      <p:pic>
        <p:nvPicPr>
          <p:cNvPr id="104" name="Google Shape;104;p4"/>
          <p:cNvPicPr preferRelativeResize="0"/>
          <p:nvPr/>
        </p:nvPicPr>
        <p:blipFill rotWithShape="1">
          <a:blip r:embed="rId6">
            <a:alphaModFix/>
          </a:blip>
          <a:srcRect/>
          <a:stretch/>
        </p:blipFill>
        <p:spPr>
          <a:xfrm>
            <a:off x="6846379" y="3995374"/>
            <a:ext cx="3349808" cy="1065082"/>
          </a:xfrm>
          <a:prstGeom prst="rect">
            <a:avLst/>
          </a:prstGeom>
          <a:noFill/>
          <a:ln>
            <a:noFill/>
          </a:ln>
          <a:effectLst>
            <a:outerShdw blurRad="292100" dist="139700" dir="2700000" algn="tl" rotWithShape="0">
              <a:srgbClr val="333333">
                <a:alpha val="64705"/>
              </a:srgbClr>
            </a:outerShdw>
          </a:effectLst>
        </p:spPr>
      </p:pic>
      <p:pic>
        <p:nvPicPr>
          <p:cNvPr id="105" name="Google Shape;105;p4"/>
          <p:cNvPicPr preferRelativeResize="0"/>
          <p:nvPr/>
        </p:nvPicPr>
        <p:blipFill rotWithShape="1">
          <a:blip r:embed="rId7">
            <a:alphaModFix/>
          </a:blip>
          <a:srcRect/>
          <a:stretch/>
        </p:blipFill>
        <p:spPr>
          <a:xfrm>
            <a:off x="4395192" y="5465149"/>
            <a:ext cx="2066972" cy="13559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p:cNvPicPr preferRelativeResize="0"/>
          <p:nvPr/>
        </p:nvPicPr>
        <p:blipFill rotWithShape="1">
          <a:blip r:embed="rId3">
            <a:alphaModFix/>
          </a:blip>
          <a:srcRect/>
          <a:stretch/>
        </p:blipFill>
        <p:spPr>
          <a:xfrm>
            <a:off x="2090860" y="1542258"/>
            <a:ext cx="7667222" cy="4172743"/>
          </a:xfrm>
          <a:prstGeom prst="rect">
            <a:avLst/>
          </a:prstGeom>
          <a:noFill/>
          <a:ln>
            <a:noFill/>
          </a:ln>
        </p:spPr>
      </p:pic>
      <p:sp>
        <p:nvSpPr>
          <p:cNvPr id="220" name="Google Shape;220;p11"/>
          <p:cNvSpPr txBox="1">
            <a:spLocks noGrp="1"/>
          </p:cNvSpPr>
          <p:nvPr>
            <p:ph type="title"/>
          </p:nvPr>
        </p:nvSpPr>
        <p:spPr>
          <a:xfrm>
            <a:off x="1009650" y="141837"/>
            <a:ext cx="11182350"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Libre Franklin"/>
              <a:buNone/>
            </a:pPr>
            <a:r>
              <a:rPr lang="en-US" sz="3200" b="1" u="sng" dirty="0">
                <a:solidFill>
                  <a:schemeClr val="dk1"/>
                </a:solidFill>
              </a:rPr>
              <a:t> </a:t>
            </a:r>
            <a:r>
              <a:rPr lang="en-US" sz="3200" b="1" u="sng" dirty="0">
                <a:solidFill>
                  <a:srgbClr val="002060"/>
                </a:solidFill>
              </a:rPr>
              <a:t>What does reproducibility mean for database studies?</a:t>
            </a:r>
            <a:endParaRPr b="1" dirty="0">
              <a:solidFill>
                <a:srgbClr val="002060"/>
              </a:solidFill>
            </a:endParaRPr>
          </a:p>
        </p:txBody>
      </p:sp>
      <p:sp>
        <p:nvSpPr>
          <p:cNvPr id="221" name="Google Shape;221;p11"/>
          <p:cNvSpPr txBox="1">
            <a:spLocks noGrp="1"/>
          </p:cNvSpPr>
          <p:nvPr>
            <p:ph type="body" idx="1"/>
          </p:nvPr>
        </p:nvSpPr>
        <p:spPr>
          <a:xfrm>
            <a:off x="1009651" y="1363114"/>
            <a:ext cx="10727370" cy="4901162"/>
          </a:xfrm>
          <a:prstGeom prst="rect">
            <a:avLst/>
          </a:prstGeom>
          <a:noFill/>
          <a:ln>
            <a:noFill/>
          </a:ln>
        </p:spPr>
        <p:txBody>
          <a:bodyPr spcFirstLastPara="1" wrap="square" lIns="91425" tIns="45700" rIns="91425" bIns="45700" anchor="t" anchorCtr="0">
            <a:noAutofit/>
          </a:bodyPr>
          <a:lstStyle/>
          <a:p>
            <a:pPr marL="477440" lvl="1" indent="-190500" algn="l" rtl="0">
              <a:spcBef>
                <a:spcPts val="0"/>
              </a:spcBef>
              <a:spcAft>
                <a:spcPts val="0"/>
              </a:spcAft>
              <a:buSzPts val="2400"/>
              <a:buNone/>
            </a:pPr>
            <a:endParaRPr/>
          </a:p>
          <a:p>
            <a:pPr marL="342900" lvl="0" indent="-190500" algn="l" rtl="0">
              <a:spcBef>
                <a:spcPts val="900"/>
              </a:spcBef>
              <a:spcAft>
                <a:spcPts val="0"/>
              </a:spcAft>
              <a:buClr>
                <a:schemeClr val="dk1"/>
              </a:buClr>
              <a:buSzPts val="2400"/>
              <a:buFont typeface="Arial"/>
              <a:buNone/>
            </a:pPr>
            <a:endParaRPr/>
          </a:p>
          <a:p>
            <a:pPr marL="342900" lvl="0" indent="-190500" algn="l" rtl="0">
              <a:spcBef>
                <a:spcPts val="900"/>
              </a:spcBef>
              <a:spcAft>
                <a:spcPts val="0"/>
              </a:spcAft>
              <a:buClr>
                <a:schemeClr val="dk1"/>
              </a:buClr>
              <a:buSzPts val="2400"/>
              <a:buFont typeface="Arial"/>
              <a:buNone/>
            </a:pPr>
            <a:endParaRPr/>
          </a:p>
        </p:txBody>
      </p:sp>
      <p:sp>
        <p:nvSpPr>
          <p:cNvPr id="222" name="Google Shape;222;p11"/>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6" name="Rectangle 5">
            <a:extLst>
              <a:ext uri="{FF2B5EF4-FFF2-40B4-BE49-F238E27FC236}">
                <a16:creationId xmlns:a16="http://schemas.microsoft.com/office/drawing/2014/main" xmlns="" id="{D124C38D-B9A2-498C-90C0-8F3F4FEA272D}"/>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extLst>
      <p:ext uri="{BB962C8B-B14F-4D97-AF65-F5344CB8AC3E}">
        <p14:creationId xmlns:p14="http://schemas.microsoft.com/office/powerpoint/2010/main" val="389364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2"/>
          <p:cNvPicPr preferRelativeResize="0"/>
          <p:nvPr/>
        </p:nvPicPr>
        <p:blipFill rotWithShape="1">
          <a:blip r:embed="rId3">
            <a:alphaModFix/>
          </a:blip>
          <a:srcRect/>
          <a:stretch/>
        </p:blipFill>
        <p:spPr>
          <a:xfrm>
            <a:off x="2090860" y="1542258"/>
            <a:ext cx="7667222" cy="4172743"/>
          </a:xfrm>
          <a:prstGeom prst="rect">
            <a:avLst/>
          </a:prstGeom>
          <a:noFill/>
          <a:ln>
            <a:noFill/>
          </a:ln>
        </p:spPr>
      </p:pic>
      <p:sp>
        <p:nvSpPr>
          <p:cNvPr id="228" name="Google Shape;228;p12"/>
          <p:cNvSpPr txBox="1">
            <a:spLocks noGrp="1"/>
          </p:cNvSpPr>
          <p:nvPr>
            <p:ph type="title"/>
          </p:nvPr>
        </p:nvSpPr>
        <p:spPr>
          <a:xfrm>
            <a:off x="1009649" y="141837"/>
            <a:ext cx="11077247"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 What does reproducibility mean for database studies?</a:t>
            </a:r>
            <a:endParaRPr b="1">
              <a:solidFill>
                <a:srgbClr val="002060"/>
              </a:solidFill>
            </a:endParaRPr>
          </a:p>
        </p:txBody>
      </p:sp>
      <p:sp>
        <p:nvSpPr>
          <p:cNvPr id="229" name="Google Shape;229;p12"/>
          <p:cNvSpPr txBox="1">
            <a:spLocks noGrp="1"/>
          </p:cNvSpPr>
          <p:nvPr>
            <p:ph type="body" idx="1"/>
          </p:nvPr>
        </p:nvSpPr>
        <p:spPr>
          <a:xfrm>
            <a:off x="1009651" y="1363114"/>
            <a:ext cx="10727370" cy="4901162"/>
          </a:xfrm>
          <a:prstGeom prst="rect">
            <a:avLst/>
          </a:prstGeom>
          <a:noFill/>
          <a:ln>
            <a:noFill/>
          </a:ln>
        </p:spPr>
        <p:txBody>
          <a:bodyPr spcFirstLastPara="1" wrap="square" lIns="91425" tIns="45700" rIns="91425" bIns="45700" anchor="t" anchorCtr="0">
            <a:noAutofit/>
          </a:bodyPr>
          <a:lstStyle/>
          <a:p>
            <a:pPr marL="477440" lvl="1" indent="-190500" algn="l" rtl="0">
              <a:spcBef>
                <a:spcPts val="0"/>
              </a:spcBef>
              <a:spcAft>
                <a:spcPts val="0"/>
              </a:spcAft>
              <a:buSzPts val="2400"/>
              <a:buNone/>
            </a:pPr>
            <a:endParaRPr dirty="0"/>
          </a:p>
          <a:p>
            <a:pPr marL="342900" lvl="0" indent="-190500" algn="l" rtl="0">
              <a:spcBef>
                <a:spcPts val="900"/>
              </a:spcBef>
              <a:spcAft>
                <a:spcPts val="0"/>
              </a:spcAft>
              <a:buClr>
                <a:schemeClr val="dk1"/>
              </a:buClr>
              <a:buSzPts val="2400"/>
              <a:buFont typeface="Arial"/>
              <a:buNone/>
            </a:pPr>
            <a:endParaRPr dirty="0"/>
          </a:p>
          <a:p>
            <a:pPr marL="342900" lvl="0" indent="-190500" algn="l" rtl="0">
              <a:spcBef>
                <a:spcPts val="900"/>
              </a:spcBef>
              <a:spcAft>
                <a:spcPts val="0"/>
              </a:spcAft>
              <a:buClr>
                <a:schemeClr val="dk1"/>
              </a:buClr>
              <a:buSzPts val="2400"/>
              <a:buFont typeface="Arial"/>
              <a:buNone/>
            </a:pPr>
            <a:endParaRPr dirty="0"/>
          </a:p>
        </p:txBody>
      </p:sp>
      <p:sp>
        <p:nvSpPr>
          <p:cNvPr id="230" name="Google Shape;230;p12"/>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231" name="Google Shape;231;p12"/>
          <p:cNvSpPr/>
          <p:nvPr/>
        </p:nvSpPr>
        <p:spPr>
          <a:xfrm>
            <a:off x="2595282" y="3224026"/>
            <a:ext cx="8077200" cy="25806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32" name="Google Shape;232;p12"/>
          <p:cNvSpPr/>
          <p:nvPr/>
        </p:nvSpPr>
        <p:spPr>
          <a:xfrm>
            <a:off x="2684796" y="2940421"/>
            <a:ext cx="443886" cy="25806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33" name="Google Shape;233;p12" descr="C:\Users\svw2\AppData\Local\Microsoft\Windows\Temporary Internet Files\Content.IE5\6L5JTB5O\Caja_negra[1].jpg"/>
          <p:cNvPicPr preferRelativeResize="0"/>
          <p:nvPr/>
        </p:nvPicPr>
        <p:blipFill rotWithShape="1">
          <a:blip r:embed="rId4">
            <a:alphaModFix/>
          </a:blip>
          <a:srcRect/>
          <a:stretch/>
        </p:blipFill>
        <p:spPr>
          <a:xfrm>
            <a:off x="2823883" y="3899647"/>
            <a:ext cx="2133600" cy="2147019"/>
          </a:xfrm>
          <a:prstGeom prst="rect">
            <a:avLst/>
          </a:prstGeom>
          <a:noFill/>
          <a:ln>
            <a:noFill/>
          </a:ln>
        </p:spPr>
      </p:pic>
      <p:pic>
        <p:nvPicPr>
          <p:cNvPr id="234" name="Google Shape;234;p12" descr="C:\Users\svw2\AppData\Local\Microsoft\Windows\Temporary Internet Files\Content.IE5\NCQSBZ4P\Perspective-Button-Stop-icon[1].png"/>
          <p:cNvPicPr preferRelativeResize="0"/>
          <p:nvPr/>
        </p:nvPicPr>
        <p:blipFill rotWithShape="1">
          <a:blip r:embed="rId5">
            <a:alphaModFix/>
          </a:blip>
          <a:srcRect/>
          <a:stretch/>
        </p:blipFill>
        <p:spPr>
          <a:xfrm>
            <a:off x="3736994" y="4279358"/>
            <a:ext cx="306088" cy="306088"/>
          </a:xfrm>
          <a:prstGeom prst="rect">
            <a:avLst/>
          </a:prstGeom>
          <a:noFill/>
          <a:ln>
            <a:noFill/>
          </a:ln>
        </p:spPr>
      </p:pic>
      <p:sp>
        <p:nvSpPr>
          <p:cNvPr id="235" name="Google Shape;235;p12"/>
          <p:cNvSpPr txBox="1"/>
          <p:nvPr/>
        </p:nvSpPr>
        <p:spPr>
          <a:xfrm>
            <a:off x="5024554" y="3213850"/>
            <a:ext cx="2967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ibre Franklin"/>
                <a:ea typeface="Libre Franklin"/>
                <a:cs typeface="Libre Franklin"/>
                <a:sym typeface="Libre Franklin"/>
              </a:rPr>
              <a:t>Hazard ratio = 2.0</a:t>
            </a:r>
            <a:endParaRPr/>
          </a:p>
        </p:txBody>
      </p:sp>
      <p:pic>
        <p:nvPicPr>
          <p:cNvPr id="236" name="Google Shape;236;p12" descr="C:\Users\svw2\AppData\Local\Microsoft\Windows\Temporary Internet Files\Content.IE5\NCQSBZ4P\gear_by_bremstrahlung-d4mnl5q[1].png"/>
          <p:cNvPicPr preferRelativeResize="0"/>
          <p:nvPr/>
        </p:nvPicPr>
        <p:blipFill rotWithShape="1">
          <a:blip r:embed="rId6">
            <a:alphaModFix/>
          </a:blip>
          <a:srcRect/>
          <a:stretch/>
        </p:blipFill>
        <p:spPr>
          <a:xfrm>
            <a:off x="3656140" y="5042647"/>
            <a:ext cx="773884" cy="580413"/>
          </a:xfrm>
          <a:prstGeom prst="rect">
            <a:avLst/>
          </a:prstGeom>
          <a:noFill/>
          <a:ln>
            <a:noFill/>
          </a:ln>
        </p:spPr>
      </p:pic>
      <p:pic>
        <p:nvPicPr>
          <p:cNvPr id="237" name="Google Shape;237;p12" descr="C:\Users\svw2\AppData\Local\Microsoft\Windows\Temporary Internet Files\Content.IE5\NCQSBZ4P\gear_by_bremstrahlung-d4mnl5q[1].png"/>
          <p:cNvPicPr preferRelativeResize="0"/>
          <p:nvPr/>
        </p:nvPicPr>
        <p:blipFill rotWithShape="1">
          <a:blip r:embed="rId6">
            <a:alphaModFix/>
          </a:blip>
          <a:srcRect/>
          <a:stretch/>
        </p:blipFill>
        <p:spPr>
          <a:xfrm>
            <a:off x="3808540" y="4767034"/>
            <a:ext cx="773884" cy="580413"/>
          </a:xfrm>
          <a:prstGeom prst="rect">
            <a:avLst/>
          </a:prstGeom>
          <a:noFill/>
          <a:ln>
            <a:noFill/>
          </a:ln>
        </p:spPr>
      </p:pic>
      <p:pic>
        <p:nvPicPr>
          <p:cNvPr id="238" name="Google Shape;238;p12" descr="C:\Users\svw2\AppData\Local\Microsoft\Windows\Temporary Internet Files\Content.IE5\NCQSBZ4P\gear_by_bremstrahlung-d4mnl5q[1].png"/>
          <p:cNvPicPr preferRelativeResize="0"/>
          <p:nvPr/>
        </p:nvPicPr>
        <p:blipFill rotWithShape="1">
          <a:blip r:embed="rId6">
            <a:alphaModFix/>
          </a:blip>
          <a:srcRect/>
          <a:stretch/>
        </p:blipFill>
        <p:spPr>
          <a:xfrm>
            <a:off x="3954998" y="5042647"/>
            <a:ext cx="773884" cy="580413"/>
          </a:xfrm>
          <a:prstGeom prst="rect">
            <a:avLst/>
          </a:prstGeom>
          <a:noFill/>
          <a:ln>
            <a:noFill/>
          </a:ln>
        </p:spPr>
      </p:pic>
      <p:sp>
        <p:nvSpPr>
          <p:cNvPr id="239" name="Google Shape;239;p12"/>
          <p:cNvSpPr txBox="1"/>
          <p:nvPr/>
        </p:nvSpPr>
        <p:spPr>
          <a:xfrm>
            <a:off x="4728875" y="4052050"/>
            <a:ext cx="7187400" cy="203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Important but not transparent by itself</a:t>
            </a:r>
            <a:endParaRPr dirty="0">
              <a:latin typeface="Franklin Gothic Book" panose="020B0503020102020204" pitchFamily="34" charset="0"/>
            </a:endParaRPr>
          </a:p>
          <a:p>
            <a:pPr marL="0" marR="0" lvl="0" indent="0" algn="l" rtl="0">
              <a:spcBef>
                <a:spcPts val="0"/>
              </a:spcBef>
              <a:spcAft>
                <a:spcPts val="0"/>
              </a:spcAft>
              <a:buNone/>
            </a:pPr>
            <a:endParaRPr sz="1800" b="1" dirty="0">
              <a:solidFill>
                <a:srgbClr val="C00000"/>
              </a:solidFill>
              <a:latin typeface="Franklin Gothic Book" panose="020B0503020102020204" pitchFamily="34" charset="0"/>
              <a:ea typeface="Libre Franklin"/>
              <a:cs typeface="Libre Franklin"/>
              <a:sym typeface="Libre Franklin"/>
            </a:endParaRPr>
          </a:p>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Thousands of lines of code to create a temporally anchored analytic cohort from raw longitudinal data streams</a:t>
            </a:r>
            <a:endParaRPr dirty="0">
              <a:latin typeface="Franklin Gothic Book" panose="020B0503020102020204" pitchFamily="34" charset="0"/>
            </a:endParaRPr>
          </a:p>
          <a:p>
            <a:pPr marL="0" marR="0" lvl="0" indent="0" algn="l" rtl="0">
              <a:spcBef>
                <a:spcPts val="0"/>
              </a:spcBef>
              <a:spcAft>
                <a:spcPts val="0"/>
              </a:spcAft>
              <a:buNone/>
            </a:pPr>
            <a:endParaRPr sz="1800" b="1" dirty="0">
              <a:solidFill>
                <a:srgbClr val="C00000"/>
              </a:solidFill>
              <a:latin typeface="Franklin Gothic Book" panose="020B0503020102020204" pitchFamily="34" charset="0"/>
              <a:ea typeface="Libre Franklin"/>
              <a:cs typeface="Libre Franklin"/>
              <a:sym typeface="Libre Franklin"/>
            </a:endParaRPr>
          </a:p>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What scientific decisions is the code implementing? Agree with the validity and/or relevance for the question of interest?</a:t>
            </a:r>
            <a:endParaRPr dirty="0">
              <a:latin typeface="Franklin Gothic Book" panose="020B0503020102020204" pitchFamily="34" charset="0"/>
            </a:endParaRPr>
          </a:p>
        </p:txBody>
      </p:sp>
      <p:sp>
        <p:nvSpPr>
          <p:cNvPr id="240" name="Google Shape;240;p12"/>
          <p:cNvSpPr txBox="1"/>
          <p:nvPr/>
        </p:nvSpPr>
        <p:spPr>
          <a:xfrm>
            <a:off x="5033671" y="3454125"/>
            <a:ext cx="2967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ibre Franklin"/>
                <a:ea typeface="Libre Franklin"/>
                <a:cs typeface="Libre Franklin"/>
                <a:sym typeface="Libre Franklin"/>
              </a:rPr>
              <a:t>Hazard ratio = 2.0</a:t>
            </a:r>
            <a:endParaRPr/>
          </a:p>
        </p:txBody>
      </p:sp>
      <p:sp>
        <p:nvSpPr>
          <p:cNvPr id="241" name="Google Shape;241;p12"/>
          <p:cNvSpPr txBox="1"/>
          <p:nvPr/>
        </p:nvSpPr>
        <p:spPr>
          <a:xfrm>
            <a:off x="5033671" y="3682725"/>
            <a:ext cx="3207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ibre Franklin"/>
                <a:ea typeface="Libre Franklin"/>
                <a:cs typeface="Libre Franklin"/>
                <a:sym typeface="Libre Franklin"/>
              </a:rPr>
              <a:t>Hazard ratio = 2.0</a:t>
            </a:r>
            <a:endParaRPr/>
          </a:p>
        </p:txBody>
      </p:sp>
      <p:sp>
        <p:nvSpPr>
          <p:cNvPr id="17" name="Rectangle 16">
            <a:extLst>
              <a:ext uri="{FF2B5EF4-FFF2-40B4-BE49-F238E27FC236}">
                <a16:creationId xmlns:a16="http://schemas.microsoft.com/office/drawing/2014/main" xmlns="" id="{4E89BFCF-CBCC-4B1B-8026-DA388FB56609}"/>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extLst>
      <p:ext uri="{BB962C8B-B14F-4D97-AF65-F5344CB8AC3E}">
        <p14:creationId xmlns:p14="http://schemas.microsoft.com/office/powerpoint/2010/main" val="51052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par>
                                <p:cTn id="8" presetID="10" presetClass="entr" presetSubtype="0" fill="hold"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fade">
                                      <p:cBhvr>
                                        <p:cTn id="10" dur="1000"/>
                                        <p:tgtEl>
                                          <p:spTgt spid="237"/>
                                        </p:tgtEl>
                                      </p:cBhvr>
                                    </p:animEffect>
                                  </p:childTnLst>
                                </p:cTn>
                              </p:par>
                              <p:par>
                                <p:cTn id="11" presetID="10" presetClass="entr" presetSubtype="0" fill="hold" nodeType="withEffect">
                                  <p:stCondLst>
                                    <p:cond delay="0"/>
                                  </p:stCondLst>
                                  <p:childTnLst>
                                    <p:set>
                                      <p:cBhvr>
                                        <p:cTn id="12" dur="1" fill="hold">
                                          <p:stCondLst>
                                            <p:cond delay="0"/>
                                          </p:stCondLst>
                                        </p:cTn>
                                        <p:tgtEl>
                                          <p:spTgt spid="236"/>
                                        </p:tgtEl>
                                        <p:attrNameLst>
                                          <p:attrName>style.visibility</p:attrName>
                                        </p:attrNameLst>
                                      </p:cBhvr>
                                      <p:to>
                                        <p:strVal val="visible"/>
                                      </p:to>
                                    </p:set>
                                    <p:animEffect transition="in" filter="fade">
                                      <p:cBhvr>
                                        <p:cTn id="13" dur="1000"/>
                                        <p:tgtEl>
                                          <p:spTgt spid="236"/>
                                        </p:tgtEl>
                                      </p:cBhvr>
                                    </p:animEffect>
                                  </p:childTnLst>
                                </p:cTn>
                              </p:par>
                              <p:par>
                                <p:cTn id="14" presetID="1" presetClass="entr" presetSubtype="0" fill="hold" nodeType="withEffect">
                                  <p:stCondLst>
                                    <p:cond delay="0"/>
                                  </p:stCondLst>
                                  <p:childTnLst>
                                    <p:set>
                                      <p:cBhvr>
                                        <p:cTn id="15" dur="1" fill="hold">
                                          <p:stCondLst>
                                            <p:cond delay="0"/>
                                          </p:stCondLst>
                                        </p:cTn>
                                        <p:tgtEl>
                                          <p:spTgt spid="2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0"/>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fade">
                                      <p:cBhvr>
                                        <p:cTn id="22" dur="1000"/>
                                        <p:tgtEl>
                                          <p:spTgt spid="238"/>
                                        </p:tgtEl>
                                      </p:cBhvr>
                                    </p:animEffect>
                                  </p:childTnLst>
                                </p:cTn>
                              </p:par>
                              <p:par>
                                <p:cTn id="23" presetID="10" presetClass="entr" presetSubtype="0" fill="hold" nodeType="withEffect">
                                  <p:stCondLst>
                                    <p:cond delay="0"/>
                                  </p:stCondLst>
                                  <p:childTnLst>
                                    <p:set>
                                      <p:cBhvr>
                                        <p:cTn id="24" dur="1" fill="hold">
                                          <p:stCondLst>
                                            <p:cond delay="0"/>
                                          </p:stCondLst>
                                        </p:cTn>
                                        <p:tgtEl>
                                          <p:spTgt spid="237"/>
                                        </p:tgtEl>
                                        <p:attrNameLst>
                                          <p:attrName>style.visibility</p:attrName>
                                        </p:attrNameLst>
                                      </p:cBhvr>
                                      <p:to>
                                        <p:strVal val="visible"/>
                                      </p:to>
                                    </p:set>
                                    <p:animEffect transition="in" filter="fade">
                                      <p:cBhvr>
                                        <p:cTn id="25" dur="1000"/>
                                        <p:tgtEl>
                                          <p:spTgt spid="237"/>
                                        </p:tgtEl>
                                      </p:cBhvr>
                                    </p:animEffect>
                                  </p:childTnLst>
                                </p:cTn>
                              </p:par>
                              <p:par>
                                <p:cTn id="26" presetID="10" presetClass="entr" presetSubtype="0" fill="hold" nodeType="withEffect">
                                  <p:stCondLst>
                                    <p:cond delay="0"/>
                                  </p:stCondLst>
                                  <p:childTnLst>
                                    <p:set>
                                      <p:cBhvr>
                                        <p:cTn id="27" dur="1" fill="hold">
                                          <p:stCondLst>
                                            <p:cond delay="0"/>
                                          </p:stCondLst>
                                        </p:cTn>
                                        <p:tgtEl>
                                          <p:spTgt spid="236"/>
                                        </p:tgtEl>
                                        <p:attrNameLst>
                                          <p:attrName>style.visibility</p:attrName>
                                        </p:attrNameLst>
                                      </p:cBhvr>
                                      <p:to>
                                        <p:strVal val="visible"/>
                                      </p:to>
                                    </p:set>
                                    <p:animEffect transition="in" filter="fade">
                                      <p:cBhvr>
                                        <p:cTn id="28" dur="1000"/>
                                        <p:tgtEl>
                                          <p:spTgt spid="23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1"/>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238"/>
                                        </p:tgtEl>
                                        <p:attrNameLst>
                                          <p:attrName>style.visibility</p:attrName>
                                        </p:attrNameLst>
                                      </p:cBhvr>
                                      <p:to>
                                        <p:strVal val="visible"/>
                                      </p:to>
                                    </p:set>
                                    <p:animEffect transition="in" filter="fade">
                                      <p:cBhvr>
                                        <p:cTn id="35" dur="1000"/>
                                        <p:tgtEl>
                                          <p:spTgt spid="238"/>
                                        </p:tgtEl>
                                      </p:cBhvr>
                                    </p:animEffect>
                                  </p:childTnLst>
                                </p:cTn>
                              </p:par>
                              <p:par>
                                <p:cTn id="36" presetID="10" presetClass="entr" presetSubtype="0" fill="hold" nodeType="with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fade">
                                      <p:cBhvr>
                                        <p:cTn id="38" dur="1000"/>
                                        <p:tgtEl>
                                          <p:spTgt spid="237"/>
                                        </p:tgtEl>
                                      </p:cBhvr>
                                    </p:animEffect>
                                  </p:childTnLst>
                                </p:cTn>
                              </p:par>
                              <p:par>
                                <p:cTn id="39" presetID="10" presetClass="entr" presetSubtype="0" fill="hold" nodeType="withEffect">
                                  <p:stCondLst>
                                    <p:cond delay="0"/>
                                  </p:stCondLst>
                                  <p:childTnLst>
                                    <p:set>
                                      <p:cBhvr>
                                        <p:cTn id="40" dur="1" fill="hold">
                                          <p:stCondLst>
                                            <p:cond delay="0"/>
                                          </p:stCondLst>
                                        </p:cTn>
                                        <p:tgtEl>
                                          <p:spTgt spid="236"/>
                                        </p:tgtEl>
                                        <p:attrNameLst>
                                          <p:attrName>style.visibility</p:attrName>
                                        </p:attrNameLst>
                                      </p:cBhvr>
                                      <p:to>
                                        <p:strVal val="visible"/>
                                      </p:to>
                                    </p:set>
                                    <p:animEffect transition="in" filter="fade">
                                      <p:cBhvr>
                                        <p:cTn id="41" dur="1000"/>
                                        <p:tgtEl>
                                          <p:spTgt spid="23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3"/>
          <p:cNvPicPr preferRelativeResize="0"/>
          <p:nvPr/>
        </p:nvPicPr>
        <p:blipFill rotWithShape="1">
          <a:blip r:embed="rId3">
            <a:alphaModFix/>
          </a:blip>
          <a:srcRect/>
          <a:stretch/>
        </p:blipFill>
        <p:spPr>
          <a:xfrm>
            <a:off x="2090860" y="1542258"/>
            <a:ext cx="7667222" cy="4172743"/>
          </a:xfrm>
          <a:prstGeom prst="rect">
            <a:avLst/>
          </a:prstGeom>
          <a:noFill/>
          <a:ln>
            <a:noFill/>
          </a:ln>
        </p:spPr>
      </p:pic>
      <p:sp>
        <p:nvSpPr>
          <p:cNvPr id="247" name="Google Shape;247;p13"/>
          <p:cNvSpPr txBox="1">
            <a:spLocks noGrp="1"/>
          </p:cNvSpPr>
          <p:nvPr>
            <p:ph type="title"/>
          </p:nvPr>
        </p:nvSpPr>
        <p:spPr>
          <a:xfrm>
            <a:off x="1009649" y="141837"/>
            <a:ext cx="11077247" cy="1049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Font typeface="Libre Franklin"/>
              <a:buNone/>
            </a:pPr>
            <a:r>
              <a:rPr lang="en-US" sz="3200" b="1" u="sng">
                <a:solidFill>
                  <a:srgbClr val="002060"/>
                </a:solidFill>
              </a:rPr>
              <a:t> What does reproducibility mean for database studies?</a:t>
            </a:r>
            <a:endParaRPr b="1">
              <a:solidFill>
                <a:srgbClr val="002060"/>
              </a:solidFill>
            </a:endParaRPr>
          </a:p>
        </p:txBody>
      </p:sp>
      <p:sp>
        <p:nvSpPr>
          <p:cNvPr id="248" name="Google Shape;248;p13"/>
          <p:cNvSpPr txBox="1">
            <a:spLocks noGrp="1"/>
          </p:cNvSpPr>
          <p:nvPr>
            <p:ph type="body" idx="1"/>
          </p:nvPr>
        </p:nvSpPr>
        <p:spPr>
          <a:xfrm>
            <a:off x="1009651" y="1363114"/>
            <a:ext cx="10727370" cy="4901162"/>
          </a:xfrm>
          <a:prstGeom prst="rect">
            <a:avLst/>
          </a:prstGeom>
          <a:noFill/>
          <a:ln>
            <a:noFill/>
          </a:ln>
        </p:spPr>
        <p:txBody>
          <a:bodyPr spcFirstLastPara="1" wrap="square" lIns="91425" tIns="45700" rIns="91425" bIns="45700" anchor="t" anchorCtr="0">
            <a:noAutofit/>
          </a:bodyPr>
          <a:lstStyle/>
          <a:p>
            <a:pPr marL="477440" lvl="1" indent="-190500" algn="l" rtl="0">
              <a:spcBef>
                <a:spcPts val="0"/>
              </a:spcBef>
              <a:spcAft>
                <a:spcPts val="0"/>
              </a:spcAft>
              <a:buSzPts val="2400"/>
              <a:buNone/>
            </a:pPr>
            <a:endParaRPr/>
          </a:p>
          <a:p>
            <a:pPr marL="342900" lvl="0" indent="-190500" algn="l" rtl="0">
              <a:spcBef>
                <a:spcPts val="900"/>
              </a:spcBef>
              <a:spcAft>
                <a:spcPts val="0"/>
              </a:spcAft>
              <a:buClr>
                <a:schemeClr val="dk1"/>
              </a:buClr>
              <a:buSzPts val="2400"/>
              <a:buFont typeface="Arial"/>
              <a:buNone/>
            </a:pPr>
            <a:endParaRPr/>
          </a:p>
          <a:p>
            <a:pPr marL="342900" lvl="0" indent="-190500" algn="l" rtl="0">
              <a:spcBef>
                <a:spcPts val="900"/>
              </a:spcBef>
              <a:spcAft>
                <a:spcPts val="0"/>
              </a:spcAft>
              <a:buClr>
                <a:schemeClr val="dk1"/>
              </a:buClr>
              <a:buSzPts val="2400"/>
              <a:buFont typeface="Arial"/>
              <a:buNone/>
            </a:pPr>
            <a:endParaRPr/>
          </a:p>
        </p:txBody>
      </p:sp>
      <p:sp>
        <p:nvSpPr>
          <p:cNvPr id="249" name="Google Shape;249;p13"/>
          <p:cNvSpPr txBox="1">
            <a:spLocks noGrp="1"/>
          </p:cNvSpPr>
          <p:nvPr>
            <p:ph type="sldNum" idx="12"/>
          </p:nvPr>
        </p:nvSpPr>
        <p:spPr>
          <a:xfrm>
            <a:off x="25399" y="6126164"/>
            <a:ext cx="632936" cy="731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250" name="Google Shape;250;p13"/>
          <p:cNvSpPr/>
          <p:nvPr/>
        </p:nvSpPr>
        <p:spPr>
          <a:xfrm>
            <a:off x="2635622" y="2161707"/>
            <a:ext cx="7848600" cy="8280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251" name="Google Shape;251;p13"/>
          <p:cNvSpPr/>
          <p:nvPr/>
        </p:nvSpPr>
        <p:spPr>
          <a:xfrm>
            <a:off x="2711822" y="4056527"/>
            <a:ext cx="8305800" cy="1676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252" name="Google Shape;252;p13"/>
          <p:cNvSpPr/>
          <p:nvPr/>
        </p:nvSpPr>
        <p:spPr>
          <a:xfrm>
            <a:off x="5150222" y="2182007"/>
            <a:ext cx="1371600" cy="73152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Franklin Gothic Book" panose="020B0503020102020204" pitchFamily="34" charset="0"/>
                <a:ea typeface="Libre Franklin"/>
                <a:cs typeface="Libre Franklin"/>
                <a:sym typeface="Libre Franklin"/>
              </a:rPr>
              <a:t>Direct replication</a:t>
            </a:r>
            <a:endParaRPr>
              <a:latin typeface="Franklin Gothic Book" panose="020B0503020102020204" pitchFamily="34" charset="0"/>
            </a:endParaRPr>
          </a:p>
        </p:txBody>
      </p:sp>
      <p:sp>
        <p:nvSpPr>
          <p:cNvPr id="253" name="Google Shape;253;p13"/>
          <p:cNvSpPr txBox="1"/>
          <p:nvPr/>
        </p:nvSpPr>
        <p:spPr>
          <a:xfrm>
            <a:off x="6511034" y="2075327"/>
            <a:ext cx="479809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Franklin Gothic Book" panose="020B0503020102020204" pitchFamily="34" charset="0"/>
                <a:ea typeface="Libre Franklin"/>
                <a:cs typeface="Libre Franklin"/>
                <a:sym typeface="Libre Franklin"/>
              </a:rPr>
              <a:t>Independently recreate temporally anchored analytic cohort and analysis from source relational database </a:t>
            </a:r>
            <a:endParaRPr>
              <a:latin typeface="Franklin Gothic Book" panose="020B0503020102020204" pitchFamily="34" charset="0"/>
            </a:endParaRPr>
          </a:p>
        </p:txBody>
      </p:sp>
      <p:sp>
        <p:nvSpPr>
          <p:cNvPr id="254" name="Google Shape;254;p13"/>
          <p:cNvSpPr/>
          <p:nvPr/>
        </p:nvSpPr>
        <p:spPr>
          <a:xfrm>
            <a:off x="2528942" y="2182007"/>
            <a:ext cx="1554480" cy="73152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Franklin Gothic Book" panose="020B0503020102020204" pitchFamily="34" charset="0"/>
                <a:ea typeface="Libre Franklin"/>
                <a:cs typeface="Libre Franklin"/>
                <a:sym typeface="Libre Franklin"/>
              </a:rPr>
              <a:t>Transparency</a:t>
            </a:r>
            <a:endParaRPr>
              <a:latin typeface="Franklin Gothic Book" panose="020B0503020102020204" pitchFamily="34" charset="0"/>
            </a:endParaRPr>
          </a:p>
        </p:txBody>
      </p:sp>
      <p:sp>
        <p:nvSpPr>
          <p:cNvPr id="255" name="Google Shape;255;p13"/>
          <p:cNvSpPr/>
          <p:nvPr/>
        </p:nvSpPr>
        <p:spPr>
          <a:xfrm>
            <a:off x="4159622" y="2290211"/>
            <a:ext cx="914400" cy="457200"/>
          </a:xfrm>
          <a:prstGeom prst="lef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Franklin Gothic Book" panose="020B0503020102020204" pitchFamily="34" charset="0"/>
              <a:ea typeface="Libre Franklin"/>
              <a:cs typeface="Libre Franklin"/>
              <a:sym typeface="Libre Franklin"/>
            </a:endParaRPr>
          </a:p>
        </p:txBody>
      </p:sp>
      <p:sp>
        <p:nvSpPr>
          <p:cNvPr id="256" name="Google Shape;256;p13"/>
          <p:cNvSpPr txBox="1"/>
          <p:nvPr/>
        </p:nvSpPr>
        <p:spPr>
          <a:xfrm>
            <a:off x="2604654" y="4056528"/>
            <a:ext cx="831771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Unambiguous reporting of design and implementation decisions is a necessary pre-condition for direct replication</a:t>
            </a:r>
            <a:endParaRPr dirty="0">
              <a:latin typeface="Franklin Gothic Book" panose="020B0503020102020204" pitchFamily="34" charset="0"/>
            </a:endParaRPr>
          </a:p>
          <a:p>
            <a:pPr marL="0" marR="0" lvl="0" indent="0" algn="l" rtl="0">
              <a:spcBef>
                <a:spcPts val="0"/>
              </a:spcBef>
              <a:spcAft>
                <a:spcPts val="0"/>
              </a:spcAft>
              <a:buNone/>
            </a:pPr>
            <a:endParaRPr sz="1800" b="1" dirty="0">
              <a:solidFill>
                <a:srgbClr val="C00000"/>
              </a:solidFill>
              <a:latin typeface="Franklin Gothic Book" panose="020B0503020102020204" pitchFamily="34" charset="0"/>
              <a:ea typeface="Libre Franklin"/>
              <a:cs typeface="Libre Franklin"/>
              <a:sym typeface="Libre Franklin"/>
            </a:endParaRPr>
          </a:p>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If the “recipe” is clear enough, no reason to expect differences in result</a:t>
            </a:r>
            <a:endParaRPr dirty="0">
              <a:latin typeface="Franklin Gothic Book" panose="020B0503020102020204" pitchFamily="34" charset="0"/>
            </a:endParaRPr>
          </a:p>
          <a:p>
            <a:pPr marL="0" marR="0" lvl="0" indent="0" algn="l" rtl="0">
              <a:spcBef>
                <a:spcPts val="0"/>
              </a:spcBef>
              <a:spcAft>
                <a:spcPts val="0"/>
              </a:spcAft>
              <a:buNone/>
            </a:pPr>
            <a:endParaRPr sz="1800" b="1" dirty="0">
              <a:solidFill>
                <a:srgbClr val="C00000"/>
              </a:solidFill>
              <a:latin typeface="Franklin Gothic Book" panose="020B0503020102020204" pitchFamily="34" charset="0"/>
              <a:ea typeface="Libre Franklin"/>
              <a:cs typeface="Libre Franklin"/>
              <a:sym typeface="Libre Franklin"/>
            </a:endParaRPr>
          </a:p>
          <a:p>
            <a:pPr marL="519112" marR="0" lvl="0" indent="-285750" algn="l" rtl="0">
              <a:spcBef>
                <a:spcPts val="0"/>
              </a:spcBef>
              <a:spcAft>
                <a:spcPts val="0"/>
              </a:spcAft>
              <a:buClr>
                <a:srgbClr val="C00000"/>
              </a:buClr>
              <a:buSzPts val="1800"/>
              <a:buFont typeface="Noto Sans Symbols"/>
              <a:buChar char="∴"/>
            </a:pPr>
            <a:r>
              <a:rPr lang="en-US" sz="1800" b="1" dirty="0">
                <a:solidFill>
                  <a:srgbClr val="C00000"/>
                </a:solidFill>
                <a:latin typeface="Franklin Gothic Book" panose="020B0503020102020204" pitchFamily="34" charset="0"/>
                <a:ea typeface="Libre Franklin"/>
                <a:cs typeface="Libre Franklin"/>
                <a:sym typeface="Libre Franklin"/>
              </a:rPr>
              <a:t>Ability to independently directly replicate a study is a proxy for clear reporting</a:t>
            </a:r>
            <a:endParaRPr dirty="0">
              <a:latin typeface="Franklin Gothic Book" panose="020B0503020102020204" pitchFamily="34" charset="0"/>
            </a:endParaRPr>
          </a:p>
          <a:p>
            <a:pPr marL="519112" marR="0" lvl="0" indent="-171450" algn="l" rtl="0">
              <a:spcBef>
                <a:spcPts val="0"/>
              </a:spcBef>
              <a:spcAft>
                <a:spcPts val="0"/>
              </a:spcAft>
              <a:buClr>
                <a:schemeClr val="dk1"/>
              </a:buClr>
              <a:buSzPts val="1800"/>
              <a:buFont typeface="Noto Sans Symbols"/>
              <a:buNone/>
            </a:pPr>
            <a:endParaRPr sz="1800" b="1" dirty="0">
              <a:solidFill>
                <a:srgbClr val="C00000"/>
              </a:solidFill>
              <a:latin typeface="Franklin Gothic Book" panose="020B0503020102020204" pitchFamily="34" charset="0"/>
              <a:ea typeface="Libre Franklin"/>
              <a:cs typeface="Libre Franklin"/>
              <a:sym typeface="Libre Franklin"/>
            </a:endParaRPr>
          </a:p>
          <a:p>
            <a:pPr marL="0" marR="0" lvl="0" indent="0" algn="l" rtl="0">
              <a:spcBef>
                <a:spcPts val="0"/>
              </a:spcBef>
              <a:spcAft>
                <a:spcPts val="0"/>
              </a:spcAft>
              <a:buNone/>
            </a:pPr>
            <a:r>
              <a:rPr lang="en-US" sz="1800" b="1" dirty="0">
                <a:solidFill>
                  <a:srgbClr val="C00000"/>
                </a:solidFill>
                <a:latin typeface="Franklin Gothic Book" panose="020B0503020102020204" pitchFamily="34" charset="0"/>
                <a:ea typeface="Libre Franklin"/>
                <a:cs typeface="Libre Franklin"/>
                <a:sym typeface="Libre Franklin"/>
              </a:rPr>
              <a:t>Need clarity to assess validity and relevance of evidence</a:t>
            </a:r>
            <a:endParaRPr dirty="0">
              <a:latin typeface="Franklin Gothic Book" panose="020B0503020102020204" pitchFamily="34" charset="0"/>
            </a:endParaRPr>
          </a:p>
        </p:txBody>
      </p:sp>
      <p:sp>
        <p:nvSpPr>
          <p:cNvPr id="13" name="Rectangle 12">
            <a:extLst>
              <a:ext uri="{FF2B5EF4-FFF2-40B4-BE49-F238E27FC236}">
                <a16:creationId xmlns:a16="http://schemas.microsoft.com/office/drawing/2014/main" xmlns="" id="{15E79300-D396-4219-92A7-8A5C388BB413}"/>
              </a:ext>
            </a:extLst>
          </p:cNvPr>
          <p:cNvSpPr/>
          <p:nvPr/>
        </p:nvSpPr>
        <p:spPr>
          <a:xfrm>
            <a:off x="6006991" y="6475511"/>
            <a:ext cx="6159610" cy="307777"/>
          </a:xfrm>
          <a:prstGeom prst="rect">
            <a:avLst/>
          </a:prstGeom>
        </p:spPr>
        <p:txBody>
          <a:bodyPr wrap="square">
            <a:spAutoFit/>
          </a:bodyPr>
          <a:lstStyle/>
          <a:p>
            <a:r>
              <a:rPr lang="en-US" dirty="0">
                <a:latin typeface="Franklin Gothic Book" panose="020B0503020102020204" pitchFamily="34" charset="0"/>
              </a:rPr>
              <a:t>Harvard / Brigham Division of Pharmacoepidemiology and Pharmacoeconomics</a:t>
            </a:r>
          </a:p>
        </p:txBody>
      </p:sp>
    </p:spTree>
    <p:extLst>
      <p:ext uri="{BB962C8B-B14F-4D97-AF65-F5344CB8AC3E}">
        <p14:creationId xmlns:p14="http://schemas.microsoft.com/office/powerpoint/2010/main" val="8588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6532</Words>
  <Application>Microsoft Office PowerPoint</Application>
  <PresentationFormat>Widescreen</PresentationFormat>
  <Paragraphs>926</Paragraphs>
  <Slides>42</Slides>
  <Notes>42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 Black</vt:lpstr>
      <vt:lpstr>Arial</vt:lpstr>
      <vt:lpstr>Franklin Gothic</vt:lpstr>
      <vt:lpstr>Guardian TextSans Web</vt:lpstr>
      <vt:lpstr>Poppins</vt:lpstr>
      <vt:lpstr>Libre Franklin</vt:lpstr>
      <vt:lpstr>Noto Sans Symbols</vt:lpstr>
      <vt:lpstr>Franklin Gothic Book</vt:lpstr>
      <vt:lpstr>Calibri</vt:lpstr>
      <vt:lpstr>Libre Franklin Medium</vt:lpstr>
      <vt:lpstr>1_Office Theme</vt:lpstr>
      <vt:lpstr>TCLayout.ActiveDocument.1</vt:lpstr>
      <vt:lpstr>PowerPoint Presentation</vt:lpstr>
      <vt:lpstr>Disclosures</vt:lpstr>
      <vt:lpstr>Reproducibility is a cornerstone of the scientific method</vt:lpstr>
      <vt:lpstr>‘Real World’ Evidence from ‘Real World’ Data</vt:lpstr>
      <vt:lpstr>Why is clarity of reporting for database studies important? </vt:lpstr>
      <vt:lpstr>Clarity in reporting is closely related to reproducibility</vt:lpstr>
      <vt:lpstr> What does reproducibility mean for database studies?</vt:lpstr>
      <vt:lpstr> What does reproducibility mean for database studies?</vt:lpstr>
      <vt:lpstr> What does reproducibility mean for database studies?</vt:lpstr>
      <vt:lpstr> What does reproducibility mean for database studies?</vt:lpstr>
      <vt:lpstr>Existing Guidance</vt:lpstr>
      <vt:lpstr>Recent steps to increase transparency about how RWE is generated</vt:lpstr>
      <vt:lpstr>Recent steps to increase transparency about how RWE is generated</vt:lpstr>
      <vt:lpstr>Specific reporting to improve clarity, reproducibility and facilitate validity assessment</vt:lpstr>
      <vt:lpstr>Specific reporting to improve clarity, reproducibility and facilitate validity assessment</vt:lpstr>
      <vt:lpstr>Example of simple design diagram</vt:lpstr>
      <vt:lpstr>Specific reporting to improve clarity, reproducibility and facilitate validity assessment</vt:lpstr>
      <vt:lpstr>Example specificity defining exposure</vt:lpstr>
      <vt:lpstr>Where are we now? How can we improve? Focusing on non-randomized healthcare database studies</vt:lpstr>
      <vt:lpstr>Measuring clarity of reporting and direct replicability</vt:lpstr>
      <vt:lpstr>Measuring clarity of reporting and direct replicability </vt:lpstr>
      <vt:lpstr>Measuring clarity of reporting and direct replicability </vt:lpstr>
      <vt:lpstr>Measuring clarity of reporting and direct replicability </vt:lpstr>
      <vt:lpstr>Measuring clarity of reporting and direct replicability </vt:lpstr>
      <vt:lpstr>Replication Highlights: Analytic Cohort  Differences in binary/categorical characteristics* of cohort (publication – replication)</vt:lpstr>
      <vt:lpstr>Replication Metrics: Effect Size and Confidence Limits </vt:lpstr>
      <vt:lpstr>Primary Replication Metrics:  Effect Size and Confidence Limits </vt:lpstr>
      <vt:lpstr>Primary Replication Metrics:  Effect Size and Confidence Limits </vt:lpstr>
      <vt:lpstr>Primary Replication Metrics:  Effect Size and Confidence Limits</vt:lpstr>
      <vt:lpstr>Primary Replication Metrics:  Effect Size and Confidence Limits</vt:lpstr>
      <vt:lpstr>Primary Replication Metrics:  Effect Size and Confidence Limits</vt:lpstr>
      <vt:lpstr>Primary Replication Metrics:  Effect Size and Confidence Limits</vt:lpstr>
      <vt:lpstr>Other Replication Metrics Effect estimates¹ and CI for publication versus direct replication</vt:lpstr>
      <vt:lpstr>Other Replication Metrics Effect estimates¹ and CI for publication versus direct replication</vt:lpstr>
      <vt:lpstr>Author responses (out of 49 attempted contacts so far)</vt:lpstr>
      <vt:lpstr>PowerPoint Presentation</vt:lpstr>
      <vt:lpstr>Concluding points</vt:lpstr>
      <vt:lpstr>Concluding points</vt:lpstr>
      <vt:lpstr>Parallel efforts in progress… Guiding principle: Don’t let perfect be the enemy of good </vt:lpstr>
      <vt:lpstr>REPEAT Core Team (alphabetical) </vt:lpstr>
      <vt:lpstr>Scientific Advisory Board (alphabetical)</vt:lpstr>
      <vt:lpstr>swang1@bwh.harvard.edu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frusher</dc:creator>
  <cp:lastModifiedBy>Shirley</cp:lastModifiedBy>
  <cp:revision>54</cp:revision>
  <dcterms:created xsi:type="dcterms:W3CDTF">2016-04-25T10:26:22Z</dcterms:created>
  <dcterms:modified xsi:type="dcterms:W3CDTF">2019-09-04T12:15:17Z</dcterms:modified>
</cp:coreProperties>
</file>