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1"/>
  </p:sldMasterIdLst>
  <p:notesMasterIdLst>
    <p:notesMasterId r:id="rId40"/>
  </p:notesMasterIdLst>
  <p:sldIdLst>
    <p:sldId id="257" r:id="rId2"/>
    <p:sldId id="623" r:id="rId3"/>
    <p:sldId id="739" r:id="rId4"/>
    <p:sldId id="355" r:id="rId5"/>
    <p:sldId id="686" r:id="rId6"/>
    <p:sldId id="280" r:id="rId7"/>
    <p:sldId id="281" r:id="rId8"/>
    <p:sldId id="282" r:id="rId9"/>
    <p:sldId id="283" r:id="rId10"/>
    <p:sldId id="284" r:id="rId11"/>
    <p:sldId id="692" r:id="rId12"/>
    <p:sldId id="737" r:id="rId13"/>
    <p:sldId id="740" r:id="rId14"/>
    <p:sldId id="693" r:id="rId15"/>
    <p:sldId id="655" r:id="rId16"/>
    <p:sldId id="308" r:id="rId17"/>
    <p:sldId id="309" r:id="rId18"/>
    <p:sldId id="589" r:id="rId19"/>
    <p:sldId id="318" r:id="rId20"/>
    <p:sldId id="743" r:id="rId21"/>
    <p:sldId id="733" r:id="rId22"/>
    <p:sldId id="695" r:id="rId23"/>
    <p:sldId id="630" r:id="rId24"/>
    <p:sldId id="716" r:id="rId25"/>
    <p:sldId id="647" r:id="rId26"/>
    <p:sldId id="717" r:id="rId27"/>
    <p:sldId id="634" r:id="rId28"/>
    <p:sldId id="741" r:id="rId29"/>
    <p:sldId id="742" r:id="rId30"/>
    <p:sldId id="734" r:id="rId31"/>
    <p:sldId id="635" r:id="rId32"/>
    <p:sldId id="334" r:id="rId33"/>
    <p:sldId id="738" r:id="rId34"/>
    <p:sldId id="311" r:id="rId35"/>
    <p:sldId id="610" r:id="rId36"/>
    <p:sldId id="735" r:id="rId37"/>
    <p:sldId id="676" r:id="rId38"/>
    <p:sldId id="291" r:id="rId39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rothy Bishop" initials="DVB" lastIdx="1" clrIdx="0">
    <p:extLst>
      <p:ext uri="{19B8F6BF-5375-455C-9EA6-DF929625EA0E}">
        <p15:presenceInfo xmlns:p15="http://schemas.microsoft.com/office/powerpoint/2012/main" userId="Dorothy Bish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80" autoAdjust="0"/>
    <p:restoredTop sz="86542" autoAdjust="0"/>
  </p:normalViewPr>
  <p:slideViewPr>
    <p:cSldViewPr snapToGrid="0" snapToObjects="1">
      <p:cViewPr varScale="1">
        <p:scale>
          <a:sx n="72" d="100"/>
          <a:sy n="72" d="100"/>
        </p:scale>
        <p:origin x="440" y="200"/>
      </p:cViewPr>
      <p:guideLst/>
    </p:cSldViewPr>
  </p:slideViewPr>
  <p:outlineViewPr>
    <p:cViewPr>
      <p:scale>
        <a:sx n="33" d="100"/>
        <a:sy n="33" d="100"/>
      </p:scale>
      <p:origin x="0" y="-33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6B0C9-8BDC-FE4F-9399-11776AEC18D4}" type="datetimeFigureOut">
              <a:rPr lang="en-US" smtClean="0"/>
              <a:t>9/7/19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EA7ED-F230-B743-A80B-BB641C183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EA7ED-F230-B743-A80B-BB641C183A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5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A7ED-F230-B743-A80B-BB641C183A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2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A80D2-7308-EB40-B1C9-4925E9EB5A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8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A80D2-7308-EB40-B1C9-4925E9EB5A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2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A7ED-F230-B743-A80B-BB641C183A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9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EA7ED-F230-B743-A80B-BB641C183A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1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A80D2-7308-EB40-B1C9-4925E9EB5A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73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A80D2-7308-EB40-B1C9-4925E9EB5A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1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EA7ED-F230-B743-A80B-BB641C183A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45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A80D2-7308-EB40-B1C9-4925E9EB5A3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8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5CE2-60F8-E346-912E-0C5299ED76FE}" type="datetime1">
              <a:rPr lang="en-GB" smtClean="0"/>
              <a:t>07/09/2019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7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FE04-8195-8747-9183-0FDA8E57B28D}" type="datetime1">
              <a:rPr lang="en-GB" smtClean="0"/>
              <a:t>07/09/2019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6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D4C3A-D8B2-274C-B215-7F1B3DDCBF90}" type="datetime1">
              <a:rPr lang="en-GB" smtClean="0"/>
              <a:t>07/09/2019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65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E854-1EF6-4D60-8587-A48BD8C9F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EE9A7-C5E1-4D45-9066-A239771A7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1A6C4-B037-4B65-B6EA-474B0567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09392-A3B7-974A-9F6F-F64A995C0E03}" type="datetime1">
              <a:rPr lang="en-GB" smtClean="0"/>
              <a:t>07/09/2019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B7224-9E2B-4803-9B33-35F68BAC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3A3AE-5DFD-4694-9C58-753F6A8D1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6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D0A3-3AD1-3D4E-8F82-448969F125C6}" type="datetime1">
              <a:rPr lang="en-GB" smtClean="0"/>
              <a:t>07/09/2019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1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A1B9D-59E1-BD43-B20F-EA692E45A78D}" type="datetime1">
              <a:rPr lang="en-GB" smtClean="0"/>
              <a:t>07/09/2019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4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45FC-5128-4441-86DF-B85F39DBD689}" type="datetime1">
              <a:rPr lang="en-GB" smtClean="0"/>
              <a:t>07/09/2019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88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B44E-DF58-9047-B2DB-787D13C22534}" type="datetime1">
              <a:rPr lang="en-GB" smtClean="0"/>
              <a:t>07/09/2019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1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B46D-8718-914B-8A87-66C3EB080BCD}" type="datetime1">
              <a:rPr lang="en-GB" smtClean="0"/>
              <a:t>07/09/2019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A3DDF-C1C8-A445-B2F3-63971E633529}" type="datetime1">
              <a:rPr lang="en-GB" smtClean="0"/>
              <a:t>07/09/2019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D6EB4-BEE5-0A43-BD6B-112D9881098B}" type="datetime1">
              <a:rPr lang="en-GB" smtClean="0"/>
              <a:t>07/09/2019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B6E0-08C6-AF49-A8A9-67D9B8E169F8}" type="datetime1">
              <a:rPr lang="en-GB" smtClean="0"/>
              <a:t>07/09/2019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09392-A3B7-974A-9F6F-F64A995C0E03}" type="datetime1">
              <a:rPr lang="en-GB" smtClean="0"/>
              <a:t>07/09/2019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F3ED-EC11-C74C-9B72-9C26930F7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1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007/s12311-013-0462-2#CR13" TargetMode="External"/><Relationship Id="rId3" Type="http://schemas.openxmlformats.org/officeDocument/2006/relationships/hyperlink" Target="https://link.springer.com/article/10.1007/s12311-013-0462-2#CR8" TargetMode="External"/><Relationship Id="rId7" Type="http://schemas.openxmlformats.org/officeDocument/2006/relationships/hyperlink" Target="https://link.springer.com/article/10.1007/s12311-013-0462-2#CR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article/10.1007/s12311-013-0462-2#CR11" TargetMode="External"/><Relationship Id="rId5" Type="http://schemas.openxmlformats.org/officeDocument/2006/relationships/hyperlink" Target="https://link.springer.com/article/10.1007/s12311-013-0462-2#CR10" TargetMode="External"/><Relationship Id="rId4" Type="http://schemas.openxmlformats.org/officeDocument/2006/relationships/hyperlink" Target="https://link.springer.com/article/10.1007/s12311-013-0462-2#CR9" TargetMode="External"/><Relationship Id="rId9" Type="http://schemas.openxmlformats.org/officeDocument/2006/relationships/hyperlink" Target="https://link.springer.com/article/10.1007/s12311-013-0462-2#CR1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16/j.biopsych.2017.09.02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slideLayout" Target="../slideLayouts/slideLayout12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deevybishop" TargetMode="External"/><Relationship Id="rId2" Type="http://schemas.openxmlformats.org/officeDocument/2006/relationships/hyperlink" Target="https://psyarxiv.com/hnbex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evybee.blogspot.com/2012/11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587182"/>
            <a:ext cx="12192000" cy="2841819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562" y="699245"/>
            <a:ext cx="10823510" cy="1790700"/>
          </a:xfrm>
        </p:spPr>
        <p:txBody>
          <a:bodyPr>
            <a:noAutofit/>
          </a:bodyPr>
          <a:lstStyle/>
          <a:p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The role of cognitive biases in sustaining bad science</a:t>
            </a:r>
            <a:r>
              <a:rPr lang="en-GB" sz="2400" dirty="0"/>
              <a:t> </a:t>
            </a:r>
            <a:endParaRPr lang="en-GB" sz="3600" b="1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976716" y="3551464"/>
            <a:ext cx="6858000" cy="1655762"/>
          </a:xfrm>
        </p:spPr>
        <p:txBody>
          <a:bodyPr>
            <a:noAutofit/>
          </a:bodyPr>
          <a:lstStyle/>
          <a:p>
            <a:r>
              <a:rPr lang="en-GB" sz="2800" dirty="0"/>
              <a:t>Dorothy V. M. Bishop</a:t>
            </a:r>
          </a:p>
          <a:p>
            <a:r>
              <a:rPr lang="en-GB" sz="2800" dirty="0"/>
              <a:t>Professor of Developmental Neuropsychology</a:t>
            </a:r>
          </a:p>
          <a:p>
            <a:r>
              <a:rPr lang="en-GB" sz="2800" dirty="0"/>
              <a:t>University of Oxford</a:t>
            </a:r>
          </a:p>
          <a:p>
            <a:r>
              <a:rPr lang="en-GB" sz="2800" dirty="0"/>
              <a:t>@</a:t>
            </a:r>
            <a:r>
              <a:rPr lang="en-GB" sz="2800" dirty="0" err="1"/>
              <a:t>deevybee</a:t>
            </a:r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8DAC1F-DD3A-9E42-B277-0FAD822C02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9"/>
          <a:stretch/>
        </p:blipFill>
        <p:spPr>
          <a:xfrm>
            <a:off x="1762432" y="5726243"/>
            <a:ext cx="1066800" cy="949193"/>
          </a:xfrm>
          <a:prstGeom prst="rect">
            <a:avLst/>
          </a:prstGeom>
        </p:spPr>
      </p:pic>
      <p:pic>
        <p:nvPicPr>
          <p:cNvPr id="8" name="Picture 2" descr="Image result for erc logo">
            <a:extLst>
              <a:ext uri="{FF2B5EF4-FFF2-40B4-BE49-F238E27FC236}">
                <a16:creationId xmlns:a16="http://schemas.microsoft.com/office/drawing/2014/main" id="{5EC59A09-3893-4B40-83F9-CE26EDA67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931" y="5539564"/>
            <a:ext cx="1080288" cy="108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203"/>
    </mc:Choice>
    <mc:Fallback xmlns="">
      <p:transition spd="slow" advTm="702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8"/>
          <a:stretch/>
        </p:blipFill>
        <p:spPr>
          <a:xfrm>
            <a:off x="4884146" y="0"/>
            <a:ext cx="5783855" cy="6589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894" y="3542998"/>
            <a:ext cx="573741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Focus just on Young, Urban, Females on measure of hand skill:</a:t>
            </a:r>
          </a:p>
          <a:p>
            <a:r>
              <a:rPr lang="en-GB" sz="2400" dirty="0"/>
              <a:t>16 contrasts at this level </a:t>
            </a:r>
          </a:p>
          <a:p>
            <a:endParaRPr lang="en-GB" sz="2400" dirty="0"/>
          </a:p>
          <a:p>
            <a:r>
              <a:rPr lang="en-GB" sz="2400" dirty="0"/>
              <a:t>If no a priori prediction, then the relevant value to compute is the probability of </a:t>
            </a:r>
          </a:p>
          <a:p>
            <a:r>
              <a:rPr lang="en-GB" sz="2400" b="1" dirty="0"/>
              <a:t>at least one</a:t>
            </a:r>
            <a:r>
              <a:rPr lang="en-GB" sz="2400" dirty="0"/>
              <a:t> ‘significant’ p-value &lt; .05 = .56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435" y="599089"/>
            <a:ext cx="3373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Large population database used to explore link between ADHD and handedness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8EFCA-5D82-0549-8DFD-F48CB7F51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2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45FEC-F227-0641-A18B-06C6F7D97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9866FD-42CD-A34C-8964-8B9B11982E05}"/>
              </a:ext>
            </a:extLst>
          </p:cNvPr>
          <p:cNvSpPr/>
          <p:nvPr/>
        </p:nvSpPr>
        <p:spPr>
          <a:xfrm>
            <a:off x="1237130" y="1475080"/>
            <a:ext cx="9662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% moral judgements endorsed by members of public  (N = 406)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376A0A-272F-FE44-AA39-DE0826675121}"/>
              </a:ext>
            </a:extLst>
          </p:cNvPr>
          <p:cNvSpPr/>
          <p:nvPr/>
        </p:nvSpPr>
        <p:spPr>
          <a:xfrm>
            <a:off x="1237130" y="5615582"/>
            <a:ext cx="1011667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Helvetica" pitchFamily="2" charset="0"/>
              </a:rPr>
              <a:t>Pickett, J. T., &amp; Roche, S. P. (2018). Questionable, objectionable or criminal? Public opinion on data fraud and selective reporting in science. </a:t>
            </a:r>
            <a:r>
              <a:rPr lang="en-GB" i="1" dirty="0">
                <a:latin typeface="Helvetica" pitchFamily="2" charset="0"/>
              </a:rPr>
              <a:t>Science and Engineering Ethics, 24</a:t>
            </a:r>
            <a:r>
              <a:rPr lang="en-GB" dirty="0">
                <a:latin typeface="Helvetica" pitchFamily="2" charset="0"/>
              </a:rPr>
              <a:t>(1). doi:10.1007/s11948-017-9886-2</a:t>
            </a:r>
            <a:endParaRPr lang="en-GB" dirty="0">
              <a:effectLst/>
              <a:latin typeface="Helvetica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175DDA-713F-E149-A887-E4EC02084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673617"/>
              </p:ext>
            </p:extLst>
          </p:nvPr>
        </p:nvGraphicFramePr>
        <p:xfrm>
          <a:off x="1432860" y="2421804"/>
          <a:ext cx="812799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458">
                  <a:extLst>
                    <a:ext uri="{9D8B030D-6E8A-4147-A177-3AD203B41FA5}">
                      <a16:colId xmlns:a16="http://schemas.microsoft.com/office/drawing/2014/main" val="669133220"/>
                    </a:ext>
                  </a:extLst>
                </a:gridCol>
                <a:gridCol w="2097741">
                  <a:extLst>
                    <a:ext uri="{9D8B030D-6E8A-4147-A177-3AD203B41FA5}">
                      <a16:colId xmlns:a16="http://schemas.microsoft.com/office/drawing/2014/main" val="300637611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87066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Falsification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Selective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16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Morally unacceptable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821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Should be fired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15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Should receive funding ban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04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Should be a crime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85086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EF79F01-871D-4F65-A961-6EC7A816E7DC}"/>
              </a:ext>
            </a:extLst>
          </p:cNvPr>
          <p:cNvSpPr/>
          <p:nvPr/>
        </p:nvSpPr>
        <p:spPr>
          <a:xfrm>
            <a:off x="699246" y="274751"/>
            <a:ext cx="10654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Falsification and selective reporting (p-hacking) in science</a:t>
            </a:r>
          </a:p>
        </p:txBody>
      </p:sp>
    </p:spTree>
    <p:extLst>
      <p:ext uri="{BB962C8B-B14F-4D97-AF65-F5344CB8AC3E}">
        <p14:creationId xmlns:p14="http://schemas.microsoft.com/office/powerpoint/2010/main" val="5438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11"/>
    </mc:Choice>
    <mc:Fallback xmlns="">
      <p:transition spd="slow" advTm="5331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972C35-DD4F-4B86-81EA-A969927E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1390"/>
            <a:ext cx="12192000" cy="1141427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0812A-42D2-2547-A848-B7F163C9A3BC}"/>
              </a:ext>
            </a:extLst>
          </p:cNvPr>
          <p:cNvSpPr txBox="1"/>
          <p:nvPr/>
        </p:nvSpPr>
        <p:spPr>
          <a:xfrm>
            <a:off x="1738050" y="-65421"/>
            <a:ext cx="76581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Errors of omission vs commission in studies of  negotiation by Rogers et al (2016)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Lying (untrue statement)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Omission of relevant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Stating something that is true, but in a misleading way (paltering)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F549BE-AE46-144F-B594-96EE592DBF6D}"/>
              </a:ext>
            </a:extLst>
          </p:cNvPr>
          <p:cNvGrpSpPr/>
          <p:nvPr/>
        </p:nvGrpSpPr>
        <p:grpSpPr>
          <a:xfrm>
            <a:off x="8385887" y="1877022"/>
            <a:ext cx="2967913" cy="2611494"/>
            <a:chOff x="6725961" y="2985018"/>
            <a:chExt cx="2967913" cy="26114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3F0BD2-BA74-994D-AEA6-8B66E66F75ED}"/>
                </a:ext>
              </a:extLst>
            </p:cNvPr>
            <p:cNvSpPr txBox="1"/>
            <p:nvPr/>
          </p:nvSpPr>
          <p:spPr>
            <a:xfrm>
              <a:off x="7772603" y="3657520"/>
              <a:ext cx="715260" cy="19389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5%</a:t>
              </a:r>
            </a:p>
            <a:p>
              <a:endParaRPr lang="en-US" sz="2400" dirty="0"/>
            </a:p>
            <a:p>
              <a:r>
                <a:rPr lang="en-US" sz="2400" dirty="0"/>
                <a:t>23%</a:t>
              </a:r>
            </a:p>
            <a:p>
              <a:endParaRPr lang="en-US" sz="2400" dirty="0"/>
            </a:p>
            <a:p>
              <a:r>
                <a:rPr lang="en-US" sz="2400" dirty="0"/>
                <a:t>32%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504C71-109E-6E44-9F91-CC7AC2066A0B}"/>
                </a:ext>
              </a:extLst>
            </p:cNvPr>
            <p:cNvSpPr txBox="1"/>
            <p:nvPr/>
          </p:nvSpPr>
          <p:spPr>
            <a:xfrm>
              <a:off x="6725961" y="2985018"/>
              <a:ext cx="2967913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Honesty judgement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95A39A4-D2CD-C746-A0F4-5E3D883BF77D}"/>
              </a:ext>
            </a:extLst>
          </p:cNvPr>
          <p:cNvSpPr txBox="1"/>
          <p:nvPr/>
        </p:nvSpPr>
        <p:spPr>
          <a:xfrm>
            <a:off x="760162" y="1276857"/>
            <a:ext cx="1112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Omission of information seen as dishonest, but more acceptable than lying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3EBB7-7F2E-C74D-9BB4-0ACBFCF2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12</a:t>
            </a:fld>
            <a:endParaRPr lang="en-US" dirty="0"/>
          </a:p>
        </p:txBody>
      </p:sp>
      <p:pic>
        <p:nvPicPr>
          <p:cNvPr id="12" name="Picture 11" descr="A car parked in a parking lot&#10;&#10;Description automatically generated">
            <a:extLst>
              <a:ext uri="{FF2B5EF4-FFF2-40B4-BE49-F238E27FC236}">
                <a16:creationId xmlns:a16="http://schemas.microsoft.com/office/drawing/2014/main" id="{B754F52D-8836-984A-8868-5CF497AEF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435" y="4902491"/>
            <a:ext cx="2527430" cy="18189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07C25F-4897-CE4C-B675-033F3F215CB4}"/>
              </a:ext>
            </a:extLst>
          </p:cNvPr>
          <p:cNvSpPr/>
          <p:nvPr/>
        </p:nvSpPr>
        <p:spPr>
          <a:xfrm>
            <a:off x="0" y="5811983"/>
            <a:ext cx="751782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Rogers, T., </a:t>
            </a:r>
            <a:r>
              <a:rPr lang="en-US" dirty="0" err="1"/>
              <a:t>Zeckhauser</a:t>
            </a:r>
            <a:r>
              <a:rPr lang="en-US" dirty="0"/>
              <a:t>, R., Gino, F., Norton, M. I., &amp; Schweitzer, M. E. (2017). Artful paltering: The risks and rewards of using truthful statements to mislead others. Journal of Personality and Social Psychology, 112(3), 456-473.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2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37"/>
    </mc:Choice>
    <mc:Fallback xmlns="">
      <p:transition spd="slow" advTm="6803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972C35-DD4F-4B86-81EA-A969927EC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1390"/>
            <a:ext cx="12192000" cy="1141427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0812A-42D2-2547-A848-B7F163C9A3BC}"/>
              </a:ext>
            </a:extLst>
          </p:cNvPr>
          <p:cNvSpPr txBox="1"/>
          <p:nvPr/>
        </p:nvSpPr>
        <p:spPr>
          <a:xfrm>
            <a:off x="1738050" y="-65421"/>
            <a:ext cx="76581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Errors of omission vs commission in studies of  negotiation by Rogers et al (2016)</a:t>
            </a:r>
          </a:p>
          <a:p>
            <a:pPr algn="ctr"/>
            <a:endParaRPr lang="en-GB" sz="2800" b="1" dirty="0"/>
          </a:p>
          <a:p>
            <a:pPr algn="ctr"/>
            <a:endParaRPr lang="en-GB" sz="2800" b="1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Lying (untrue statement)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Omission of relevant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Stating something that is true, but in a misleading way (paltering)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F549BE-AE46-144F-B594-96EE592DBF6D}"/>
              </a:ext>
            </a:extLst>
          </p:cNvPr>
          <p:cNvGrpSpPr/>
          <p:nvPr/>
        </p:nvGrpSpPr>
        <p:grpSpPr>
          <a:xfrm>
            <a:off x="8385887" y="1877022"/>
            <a:ext cx="2967913" cy="2611494"/>
            <a:chOff x="6725961" y="2985018"/>
            <a:chExt cx="2967913" cy="261149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3F0BD2-BA74-994D-AEA6-8B66E66F75ED}"/>
                </a:ext>
              </a:extLst>
            </p:cNvPr>
            <p:cNvSpPr txBox="1"/>
            <p:nvPr/>
          </p:nvSpPr>
          <p:spPr>
            <a:xfrm>
              <a:off x="7772603" y="3657520"/>
              <a:ext cx="715260" cy="193899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5%</a:t>
              </a:r>
            </a:p>
            <a:p>
              <a:endParaRPr lang="en-US" sz="2400" dirty="0"/>
            </a:p>
            <a:p>
              <a:r>
                <a:rPr lang="en-US" sz="2400" dirty="0"/>
                <a:t>23%</a:t>
              </a:r>
            </a:p>
            <a:p>
              <a:endParaRPr lang="en-US" sz="2400" dirty="0"/>
            </a:p>
            <a:p>
              <a:r>
                <a:rPr lang="en-US" sz="2400" dirty="0"/>
                <a:t>32%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504C71-109E-6E44-9F91-CC7AC2066A0B}"/>
                </a:ext>
              </a:extLst>
            </p:cNvPr>
            <p:cNvSpPr txBox="1"/>
            <p:nvPr/>
          </p:nvSpPr>
          <p:spPr>
            <a:xfrm>
              <a:off x="6725961" y="2985018"/>
              <a:ext cx="2967913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Honesty judgement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95A39A4-D2CD-C746-A0F4-5E3D883BF77D}"/>
              </a:ext>
            </a:extLst>
          </p:cNvPr>
          <p:cNvSpPr txBox="1"/>
          <p:nvPr/>
        </p:nvSpPr>
        <p:spPr>
          <a:xfrm>
            <a:off x="760162" y="1276857"/>
            <a:ext cx="11127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Omission of information seen as dishonest, but more acceptable than lying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3EBB7-7F2E-C74D-9BB4-0ACBFCF2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13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050884-5D07-894F-BDC4-4924F878A93A}"/>
              </a:ext>
            </a:extLst>
          </p:cNvPr>
          <p:cNvSpPr txBox="1"/>
          <p:nvPr/>
        </p:nvSpPr>
        <p:spPr>
          <a:xfrm>
            <a:off x="3948403" y="5288340"/>
            <a:ext cx="8243597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P-hacking has features of paltering.</a:t>
            </a:r>
          </a:p>
          <a:p>
            <a:r>
              <a:rPr lang="en-US" sz="2400" dirty="0"/>
              <a:t>Doesn’t involve changing data: you report what SPSS gives you!</a:t>
            </a:r>
          </a:p>
          <a:p>
            <a:r>
              <a:rPr lang="en-US" sz="2400" dirty="0"/>
              <a:t>If you don’t understand probability, may seem innocuous</a:t>
            </a:r>
          </a:p>
          <a:p>
            <a:r>
              <a:rPr lang="en-US" sz="2400" dirty="0"/>
              <a:t>- More like jaywalking than burglary!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32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37"/>
    </mc:Choice>
    <mc:Fallback xmlns="">
      <p:transition spd="slow" advTm="6803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2938071"/>
            <a:ext cx="12192000" cy="1822188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6" name="TextBox 5"/>
          <p:cNvSpPr txBox="1"/>
          <p:nvPr/>
        </p:nvSpPr>
        <p:spPr>
          <a:xfrm>
            <a:off x="4382943" y="3310556"/>
            <a:ext cx="34261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3200" dirty="0"/>
          </a:p>
          <a:p>
            <a:pPr algn="ctr"/>
            <a:r>
              <a:rPr lang="en-GB" sz="3200" dirty="0"/>
              <a:t> Confirmation bias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A346C7-D450-1143-8E38-CE2A7192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79"/>
    </mc:Choice>
    <mc:Fallback xmlns="">
      <p:transition spd="slow" advTm="362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C81FAD-D31A-714F-835B-06C0AFB2ED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"/>
          <a:stretch/>
        </p:blipFill>
        <p:spPr>
          <a:xfrm>
            <a:off x="2075632" y="2759048"/>
            <a:ext cx="8559800" cy="3581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B2E2F7-E8EC-CB4E-B0C4-8168ADB6CA5B}"/>
              </a:ext>
            </a:extLst>
          </p:cNvPr>
          <p:cNvSpPr txBox="1"/>
          <p:nvPr/>
        </p:nvSpPr>
        <p:spPr>
          <a:xfrm>
            <a:off x="1727200" y="1195854"/>
            <a:ext cx="8140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We find it easier to process and remember information that agrees with our viewpoint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DFE27A8-9BE3-E049-AE4B-B4FC3921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12192000" cy="1142999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BFA775-73FF-0D45-9CF8-31AE1FF98A64}"/>
              </a:ext>
            </a:extLst>
          </p:cNvPr>
          <p:cNvSpPr/>
          <p:nvPr/>
        </p:nvSpPr>
        <p:spPr>
          <a:xfrm>
            <a:off x="2075632" y="386835"/>
            <a:ext cx="6043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Cherry-picking as confirmation bias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8F958-B5AC-A542-9211-DC69642F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1"/>
    </mc:Choice>
    <mc:Fallback xmlns="">
      <p:transition spd="slow" advTm="2397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CE5CA4A8-D6CC-C34B-98EF-B131E8D48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1219200"/>
            <a:ext cx="77724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altLang="en-GB" b="0" dirty="0"/>
              <a:t>Twin studies of Developmental Language Disorder</a:t>
            </a:r>
            <a:endParaRPr lang="en-GB" altLang="en-GB" dirty="0"/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9551CF5-D9E0-C447-AEB4-4281A5886B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362200"/>
            <a:ext cx="7772400" cy="41148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GB" altLang="en-GB" dirty="0"/>
              <a:t>		</a:t>
            </a:r>
            <a:r>
              <a:rPr lang="en-GB" altLang="en-GB" sz="2400" dirty="0"/>
              <a:t>				   </a:t>
            </a:r>
            <a:r>
              <a:rPr lang="en-GB" altLang="en-GB" sz="2400" dirty="0" err="1"/>
              <a:t>probandwise</a:t>
            </a:r>
            <a:endParaRPr lang="en-GB" altLang="en-GB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/>
              <a:t>						   concordance: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/>
              <a:t>						same-sex twins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/>
              <a:t>						   MZ		DZ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/>
              <a:t>Lewis &amp; Thompson, 1992	             .86		.48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/>
              <a:t>Bishop et al, 1995		             .70		.46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/>
              <a:t>Tomblin &amp; Buckwalter, 1998           	.96		.69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 err="1"/>
              <a:t>Hayiou</a:t>
            </a:r>
            <a:r>
              <a:rPr lang="en-GB" altLang="en-GB" sz="2400" dirty="0"/>
              <a:t>-Thomas et al, 2005	 	 .36                    .33</a:t>
            </a:r>
            <a:endParaRPr lang="en-GB" altLang="en-GB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0FCEA-E0DC-6047-9C87-35AF1850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90921-EBB6-4046-B5E0-3C8E098D490C}"/>
              </a:ext>
            </a:extLst>
          </p:cNvPr>
          <p:cNvSpPr txBox="1"/>
          <p:nvPr/>
        </p:nvSpPr>
        <p:spPr>
          <a:xfrm>
            <a:off x="0" y="-14891"/>
            <a:ext cx="12192000" cy="1077218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personal example:</a:t>
            </a:r>
          </a:p>
          <a:p>
            <a:pPr algn="ctr"/>
            <a:r>
              <a:rPr lang="en-US" sz="3200" dirty="0"/>
              <a:t> Suppressed memory of relevant research, when it does not fit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0FB5B8-3DCA-BD47-91E0-3289876D8F4A}"/>
              </a:ext>
            </a:extLst>
          </p:cNvPr>
          <p:cNvSpPr/>
          <p:nvPr/>
        </p:nvSpPr>
        <p:spPr>
          <a:xfrm>
            <a:off x="1841500" y="5562600"/>
            <a:ext cx="80645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482F6-10EF-C54E-806A-057BCFA7C3FD}"/>
              </a:ext>
            </a:extLst>
          </p:cNvPr>
          <p:cNvSpPr txBox="1"/>
          <p:nvPr/>
        </p:nvSpPr>
        <p:spPr>
          <a:xfrm>
            <a:off x="2247900" y="2117723"/>
            <a:ext cx="30861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Twin concordance points to genetic influence when </a:t>
            </a:r>
          </a:p>
          <a:p>
            <a:r>
              <a:rPr lang="en-US" sz="2800" dirty="0"/>
              <a:t>MZ &gt; DZ</a:t>
            </a:r>
          </a:p>
        </p:txBody>
      </p:sp>
    </p:spTree>
    <p:extLst>
      <p:ext uri="{BB962C8B-B14F-4D97-AF65-F5344CB8AC3E}">
        <p14:creationId xmlns:p14="http://schemas.microsoft.com/office/powerpoint/2010/main" val="30875494"/>
      </p:ext>
    </p:extLst>
  </p:cSld>
  <p:clrMapOvr>
    <a:masterClrMapping/>
  </p:clrMapOvr>
  <p:transition advTm="42255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CE5CA4A8-D6CC-C34B-98EF-B131E8D48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0" y="1219200"/>
            <a:ext cx="7772400" cy="1143000"/>
          </a:xfrm>
        </p:spPr>
        <p:txBody>
          <a:bodyPr>
            <a:normAutofit/>
          </a:bodyPr>
          <a:lstStyle/>
          <a:p>
            <a:pPr algn="r"/>
            <a:r>
              <a:rPr lang="en-GB" altLang="en-GB" sz="3600" dirty="0"/>
              <a:t>Twin studies of DLD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69551CF5-D9E0-C447-AEB4-4281A5886B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362200"/>
            <a:ext cx="7772400" cy="41148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r>
              <a:rPr lang="en-GB" altLang="en-GB" dirty="0"/>
              <a:t>		</a:t>
            </a:r>
            <a:r>
              <a:rPr lang="en-GB" altLang="en-GB" sz="2400" dirty="0"/>
              <a:t>				   </a:t>
            </a:r>
            <a:r>
              <a:rPr lang="en-GB" altLang="en-GB" sz="2400" dirty="0" err="1"/>
              <a:t>probandwise</a:t>
            </a:r>
            <a:endParaRPr lang="en-GB" altLang="en-GB" sz="2400" dirty="0"/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/>
              <a:t>						   concordance: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/>
              <a:t>						same-sex twins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/>
              <a:t>						   MZ		DZ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/>
              <a:t>Lewis &amp; Thompson, 1992	             .86		.48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/>
              <a:t>Bishop et al, 1995		             .70		.46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/>
              <a:t>Tomblin &amp; Buckwalter, 1998           	.96		.69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GB" altLang="en-GB" sz="2400" dirty="0" err="1"/>
              <a:t>Hayiou</a:t>
            </a:r>
            <a:r>
              <a:rPr lang="en-GB" altLang="en-GB" sz="2400" dirty="0"/>
              <a:t>-Thomas et al, 2005	 	.36                     .33</a:t>
            </a:r>
            <a:endParaRPr lang="en-GB" altLang="en-GB" b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29682-5652-5944-84FD-C667BE67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482F6-10EF-C54E-806A-057BCFA7C3FD}"/>
              </a:ext>
            </a:extLst>
          </p:cNvPr>
          <p:cNvSpPr txBox="1"/>
          <p:nvPr/>
        </p:nvSpPr>
        <p:spPr>
          <a:xfrm>
            <a:off x="2247900" y="2117723"/>
            <a:ext cx="3086100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Twin concordance points to genetic influence when </a:t>
            </a:r>
          </a:p>
          <a:p>
            <a:r>
              <a:rPr lang="en-US" sz="2800" dirty="0"/>
              <a:t>MZ &gt; DZ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94A445-713E-9C4A-818A-FF4A383A1325}"/>
              </a:ext>
            </a:extLst>
          </p:cNvPr>
          <p:cNvSpPr/>
          <p:nvPr/>
        </p:nvSpPr>
        <p:spPr>
          <a:xfrm>
            <a:off x="2032000" y="5588000"/>
            <a:ext cx="7251700" cy="53340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017666-1C8A-CF45-AAE4-A329A4881FB5}"/>
              </a:ext>
            </a:extLst>
          </p:cNvPr>
          <p:cNvSpPr txBox="1"/>
          <p:nvPr/>
        </p:nvSpPr>
        <p:spPr>
          <a:xfrm>
            <a:off x="2682868" y="6341527"/>
            <a:ext cx="7876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 failed to mention this in talks for several years – I literally forgot about it!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C9F2CA-2CFD-2744-A076-8DDA72B4E43F}"/>
              </a:ext>
            </a:extLst>
          </p:cNvPr>
          <p:cNvCxnSpPr/>
          <p:nvPr/>
        </p:nvCxnSpPr>
        <p:spPr>
          <a:xfrm flipH="1" flipV="1">
            <a:off x="4619898" y="6121401"/>
            <a:ext cx="313509" cy="22012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2F45C4-D4B0-42C1-B714-A652CEC7F007}"/>
              </a:ext>
            </a:extLst>
          </p:cNvPr>
          <p:cNvSpPr txBox="1"/>
          <p:nvPr/>
        </p:nvSpPr>
        <p:spPr>
          <a:xfrm>
            <a:off x="0" y="-14891"/>
            <a:ext cx="12192000" cy="1077218"/>
          </a:xfrm>
          <a:prstGeom prst="rect">
            <a:avLst/>
          </a:prstGeom>
          <a:solidFill>
            <a:srgbClr val="99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personal example:</a:t>
            </a:r>
          </a:p>
          <a:p>
            <a:pPr algn="ctr"/>
            <a:r>
              <a:rPr lang="en-US" sz="3200" dirty="0"/>
              <a:t> Suppressed memory of relevant research, when it does not fit</a:t>
            </a:r>
          </a:p>
        </p:txBody>
      </p:sp>
    </p:spTree>
    <p:extLst>
      <p:ext uri="{BB962C8B-B14F-4D97-AF65-F5344CB8AC3E}">
        <p14:creationId xmlns:p14="http://schemas.microsoft.com/office/powerpoint/2010/main" val="2450899493"/>
      </p:ext>
    </p:extLst>
  </p:cSld>
  <p:clrMapOvr>
    <a:masterClrMapping/>
  </p:clrMapOvr>
  <p:transition advTm="55457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FF4399F3-7870-6D46-86BD-277E29194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12192000" cy="1364237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97264-617A-7446-BA8E-7AF8C831F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5" y="38676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Example of paltering in a literature review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57D8C-791F-854E-904D-FE8E73A8159B}"/>
              </a:ext>
            </a:extLst>
          </p:cNvPr>
          <p:cNvSpPr/>
          <p:nvPr/>
        </p:nvSpPr>
        <p:spPr>
          <a:xfrm>
            <a:off x="1958975" y="2403039"/>
            <a:ext cx="82740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“Regardless of </a:t>
            </a:r>
            <a:r>
              <a:rPr lang="en-GB" sz="2800" dirty="0" err="1"/>
              <a:t>etiology</a:t>
            </a:r>
            <a:r>
              <a:rPr lang="en-GB" sz="2800" dirty="0"/>
              <a:t>, cerebellar neuropathology commonly occurs in autistic individuals. Cerebellar hypoplasia and reduced cerebellar Purkinje cell numbers are the most consistent </a:t>
            </a:r>
            <a:r>
              <a:rPr lang="en-GB" sz="2800" dirty="0" err="1"/>
              <a:t>neuropathologies</a:t>
            </a:r>
            <a:r>
              <a:rPr lang="en-GB" sz="2800" dirty="0"/>
              <a:t> linked to autism [</a:t>
            </a:r>
            <a:r>
              <a:rPr lang="en-GB" sz="2800" dirty="0">
                <a:hlinkClick r:id="rId3" tooltip="View reference"/>
              </a:rPr>
              <a:t>8</a:t>
            </a:r>
            <a:r>
              <a:rPr lang="en-GB" sz="2800" dirty="0"/>
              <a:t>, </a:t>
            </a:r>
            <a:r>
              <a:rPr lang="en-GB" sz="2800" dirty="0">
                <a:hlinkClick r:id="rId4" tooltip="View reference"/>
              </a:rPr>
              <a:t>9</a:t>
            </a:r>
            <a:r>
              <a:rPr lang="en-GB" sz="2800" dirty="0"/>
              <a:t>, </a:t>
            </a:r>
            <a:r>
              <a:rPr lang="en-GB" sz="2800" dirty="0">
                <a:hlinkClick r:id="rId5" tooltip="View reference"/>
              </a:rPr>
              <a:t>10</a:t>
            </a:r>
            <a:r>
              <a:rPr lang="en-GB" sz="2800" dirty="0"/>
              <a:t>, </a:t>
            </a:r>
            <a:r>
              <a:rPr lang="en-GB" sz="2800" dirty="0">
                <a:hlinkClick r:id="rId6" tooltip="View reference"/>
              </a:rPr>
              <a:t>11</a:t>
            </a:r>
            <a:r>
              <a:rPr lang="en-GB" sz="2800" dirty="0"/>
              <a:t>, </a:t>
            </a:r>
            <a:r>
              <a:rPr lang="en-GB" sz="2800" dirty="0">
                <a:hlinkClick r:id="rId7" tooltip="View reference"/>
              </a:rPr>
              <a:t>12</a:t>
            </a:r>
            <a:r>
              <a:rPr lang="en-GB" sz="2800" dirty="0"/>
              <a:t>, </a:t>
            </a:r>
            <a:r>
              <a:rPr lang="en-GB" sz="2800" dirty="0">
                <a:hlinkClick r:id="rId8" tooltip="View reference"/>
              </a:rPr>
              <a:t>13</a:t>
            </a:r>
            <a:r>
              <a:rPr lang="en-GB" sz="2800" dirty="0"/>
              <a:t>]. MRI studies report that autistic children have smaller cerebellar vermal volume in comparison to typically developing children [</a:t>
            </a:r>
            <a:r>
              <a:rPr lang="en-GB" sz="2800" dirty="0">
                <a:hlinkClick r:id="rId9" tooltip="View reference"/>
              </a:rPr>
              <a:t>14</a:t>
            </a:r>
            <a:r>
              <a:rPr lang="en-GB" sz="2800" dirty="0"/>
              <a:t>].”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3744F4-7DD4-6D46-9D70-35FDA01F8756}"/>
              </a:ext>
            </a:extLst>
          </p:cNvPr>
          <p:cNvSpPr txBox="1"/>
          <p:nvPr/>
        </p:nvSpPr>
        <p:spPr>
          <a:xfrm>
            <a:off x="5847657" y="1641913"/>
            <a:ext cx="4385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Example: Study published in 2013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E5F4A-1FF7-C34D-95FD-8DD2A27AD73D}"/>
              </a:ext>
            </a:extLst>
          </p:cNvPr>
          <p:cNvSpPr/>
          <p:nvPr/>
        </p:nvSpPr>
        <p:spPr>
          <a:xfrm>
            <a:off x="3269917" y="5485269"/>
            <a:ext cx="868947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5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F7582DC-0AB2-524D-9BE3-F26F8DD364A0}"/>
              </a:ext>
            </a:extLst>
          </p:cNvPr>
          <p:cNvGrpSpPr/>
          <p:nvPr/>
        </p:nvGrpSpPr>
        <p:grpSpPr>
          <a:xfrm>
            <a:off x="1962150" y="595868"/>
            <a:ext cx="8528051" cy="5970032"/>
            <a:chOff x="438149" y="799068"/>
            <a:chExt cx="8528051" cy="59700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F811A1F-8751-9F44-B312-56C0E0A0597B}"/>
                </a:ext>
              </a:extLst>
            </p:cNvPr>
            <p:cNvGrpSpPr/>
            <p:nvPr/>
          </p:nvGrpSpPr>
          <p:grpSpPr>
            <a:xfrm>
              <a:off x="438149" y="1168400"/>
              <a:ext cx="8126789" cy="5600700"/>
              <a:chOff x="565149" y="914400"/>
              <a:chExt cx="8126789" cy="560070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E345727-0208-B343-8382-A48BF6B740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149" y="914400"/>
                <a:ext cx="8126789" cy="5600700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12BD36-49BD-1D47-9611-D39C9108BAAB}"/>
                  </a:ext>
                </a:extLst>
              </p:cNvPr>
              <p:cNvSpPr/>
              <p:nvPr/>
            </p:nvSpPr>
            <p:spPr>
              <a:xfrm>
                <a:off x="4940300" y="2095500"/>
                <a:ext cx="1066800" cy="368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782833-735B-F440-91C3-932E0CC603C9}"/>
                </a:ext>
              </a:extLst>
            </p:cNvPr>
            <p:cNvSpPr/>
            <p:nvPr/>
          </p:nvSpPr>
          <p:spPr>
            <a:xfrm>
              <a:off x="438149" y="799068"/>
              <a:ext cx="85280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rgbClr val="737373"/>
                  </a:solidFill>
                  <a:latin typeface="Arial" panose="020B0604020202020204" pitchFamily="34" charset="0"/>
                </a:rPr>
                <a:t>Standardized mean difference is +</a:t>
              </a:r>
              <a:r>
                <a:rPr lang="en-GB" dirty="0" err="1">
                  <a:solidFill>
                    <a:srgbClr val="737373"/>
                  </a:solidFill>
                  <a:latin typeface="Arial" panose="020B0604020202020204" pitchFamily="34" charset="0"/>
                </a:rPr>
                <a:t>ve</a:t>
              </a:r>
              <a:r>
                <a:rPr lang="en-GB" dirty="0">
                  <a:solidFill>
                    <a:srgbClr val="737373"/>
                  </a:solidFill>
                  <a:latin typeface="Arial" panose="020B0604020202020204" pitchFamily="34" charset="0"/>
                </a:rPr>
                <a:t> when  cerebellar volume is greater in ASD</a:t>
              </a:r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2C45E51-3305-DA48-A503-67958DAC9CD1}"/>
              </a:ext>
            </a:extLst>
          </p:cNvPr>
          <p:cNvSpPr txBox="1"/>
          <p:nvPr/>
        </p:nvSpPr>
        <p:spPr>
          <a:xfrm>
            <a:off x="1784350" y="215722"/>
            <a:ext cx="858908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Meta-analysis: </a:t>
            </a:r>
            <a:r>
              <a:rPr lang="en-GB" sz="2000" dirty="0" err="1"/>
              <a:t>Traut</a:t>
            </a:r>
            <a:r>
              <a:rPr lang="en-GB" sz="2000" dirty="0"/>
              <a:t> et al (2018) </a:t>
            </a:r>
            <a:r>
              <a:rPr lang="en-GB" sz="2000" dirty="0">
                <a:hlinkClick r:id="rId4" tooltip="Persistent link using digital object identifier"/>
              </a:rPr>
              <a:t>https://doi.org/10.1016/j.biopsych.2017.09.029</a:t>
            </a:r>
            <a:endParaRPr lang="en-GB" sz="2000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FB5F5-1F8D-B74E-A904-E54124BADF63}"/>
              </a:ext>
            </a:extLst>
          </p:cNvPr>
          <p:cNvSpPr txBox="1"/>
          <p:nvPr/>
        </p:nvSpPr>
        <p:spPr>
          <a:xfrm>
            <a:off x="1784350" y="6453604"/>
            <a:ext cx="77186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Webb et al did find area of vermis smaller in ASD after covarying cerebellum size</a:t>
            </a:r>
          </a:p>
        </p:txBody>
      </p:sp>
    </p:spTree>
    <p:extLst>
      <p:ext uri="{BB962C8B-B14F-4D97-AF65-F5344CB8AC3E}">
        <p14:creationId xmlns:p14="http://schemas.microsoft.com/office/powerpoint/2010/main" val="97657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8E0647-BD55-D04A-A739-A8D59E98B3DF}"/>
              </a:ext>
            </a:extLst>
          </p:cNvPr>
          <p:cNvSpPr txBox="1"/>
          <p:nvPr/>
        </p:nvSpPr>
        <p:spPr>
          <a:xfrm>
            <a:off x="5563721" y="2651430"/>
            <a:ext cx="3859005" cy="2693045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3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Data dredging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</a:rPr>
              <a:t>Omitting null results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</a:rPr>
              <a:t>Weak experimental design</a:t>
            </a:r>
          </a:p>
          <a:p>
            <a:pPr algn="ctr">
              <a:spcAft>
                <a:spcPts val="600"/>
              </a:spcAft>
            </a:pPr>
            <a:r>
              <a:rPr lang="en-US" sz="2400" dirty="0"/>
              <a:t>Underspecified methods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7030A0"/>
                </a:solidFill>
              </a:rPr>
              <a:t>Errors (e.g. faulty equipment)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Underpowered studies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DD85C5-2D29-E740-BD9B-1C6964E4D9F0}"/>
              </a:ext>
            </a:extLst>
          </p:cNvPr>
          <p:cNvSpPr txBox="1"/>
          <p:nvPr/>
        </p:nvSpPr>
        <p:spPr>
          <a:xfrm>
            <a:off x="6013395" y="5703900"/>
            <a:ext cx="3140372" cy="10772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Need better training in methods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9B3D7BA-5906-0A4B-B4B1-A3CA63D75B98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7493222" y="5344475"/>
            <a:ext cx="2" cy="359425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A41552D-C68F-4448-BF9B-3C552FC6F58A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7493224" y="2078387"/>
            <a:ext cx="0" cy="573043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EC6463B-6BB1-AD41-880E-C63A85F26D12}"/>
              </a:ext>
            </a:extLst>
          </p:cNvPr>
          <p:cNvSpPr txBox="1"/>
          <p:nvPr/>
        </p:nvSpPr>
        <p:spPr>
          <a:xfrm>
            <a:off x="1891048" y="2478978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Possible solutions:</a:t>
            </a:r>
          </a:p>
          <a:p>
            <a:r>
              <a:rPr lang="en-US" sz="2800" dirty="0"/>
              <a:t>Emphasis on both bottom-up and top-down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8CCDE-FF9A-5A45-9849-2001F0FD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64B54-6D6F-0F4D-A851-3EA191014E0B}"/>
              </a:ext>
            </a:extLst>
          </p:cNvPr>
          <p:cNvSpPr txBox="1"/>
          <p:nvPr/>
        </p:nvSpPr>
        <p:spPr>
          <a:xfrm>
            <a:off x="1088265" y="114714"/>
            <a:ext cx="98502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Academy of Medical Sciences, 2015</a:t>
            </a:r>
          </a:p>
          <a:p>
            <a:pPr algn="ctr"/>
            <a:r>
              <a:rPr lang="en-GB" sz="2800" b="1" dirty="0"/>
              <a:t>Report on Reproducibility and Reliability of  Biomedical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C73C5-0768-4887-858B-4C1A2049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4280" y="3416595"/>
            <a:ext cx="1314661" cy="58135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D5083E79-FD60-4E88-984F-7F81DBC1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234" y="4243179"/>
            <a:ext cx="1529707" cy="3824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CE99A4-23F6-4739-8CC0-308F92563B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9"/>
          <a:stretch/>
        </p:blipFill>
        <p:spPr>
          <a:xfrm>
            <a:off x="10906783" y="4838897"/>
            <a:ext cx="1066800" cy="949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5FB7D7-6035-4580-A13B-A353A2228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0494" y="2403338"/>
            <a:ext cx="906612" cy="90661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2B9C49C-410E-B249-AC91-B8D6FBFEF589}"/>
              </a:ext>
            </a:extLst>
          </p:cNvPr>
          <p:cNvSpPr txBox="1"/>
          <p:nvPr/>
        </p:nvSpPr>
        <p:spPr>
          <a:xfrm>
            <a:off x="6213898" y="1383072"/>
            <a:ext cx="2558649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Need to change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incentives</a:t>
            </a:r>
          </a:p>
        </p:txBody>
      </p:sp>
    </p:spTree>
    <p:extLst>
      <p:ext uri="{BB962C8B-B14F-4D97-AF65-F5344CB8AC3E}">
        <p14:creationId xmlns:p14="http://schemas.microsoft.com/office/powerpoint/2010/main" val="199257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56"/>
    </mc:Choice>
    <mc:Fallback xmlns="">
      <p:transition spd="slow" advTm="8395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80812A-42D2-2547-A848-B7F163C9A3BC}"/>
              </a:ext>
            </a:extLst>
          </p:cNvPr>
          <p:cNvSpPr txBox="1"/>
          <p:nvPr/>
        </p:nvSpPr>
        <p:spPr>
          <a:xfrm>
            <a:off x="1075765" y="261881"/>
            <a:ext cx="10628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Just as with reporting of results, omission/paltering in reporting the literature is not seen as serious</a:t>
            </a:r>
          </a:p>
          <a:p>
            <a:pPr algn="ctr"/>
            <a:endParaRPr lang="en-GB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CCF65-16F0-534F-AC5E-4AE968A3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C0B86-05A7-D044-B7E3-C3F79D2BD9FE}"/>
              </a:ext>
            </a:extLst>
          </p:cNvPr>
          <p:cNvSpPr txBox="1"/>
          <p:nvPr/>
        </p:nvSpPr>
        <p:spPr>
          <a:xfrm>
            <a:off x="1281478" y="1924121"/>
            <a:ext cx="7329122" cy="1538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Can be unintentional – hard to establish blame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Need to tell ‘a good story’ in limited space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Social pressures (‘everyone is doing it’)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43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76"/>
    </mc:Choice>
    <mc:Fallback xmlns="">
      <p:transition spd="slow" advTm="56376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80812A-42D2-2547-A848-B7F163C9A3BC}"/>
              </a:ext>
            </a:extLst>
          </p:cNvPr>
          <p:cNvSpPr txBox="1"/>
          <p:nvPr/>
        </p:nvSpPr>
        <p:spPr>
          <a:xfrm>
            <a:off x="1075765" y="261881"/>
            <a:ext cx="10628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Just as with reporting of results, omission/paltering in reporting the literature is not seen as serious</a:t>
            </a:r>
          </a:p>
          <a:p>
            <a:pPr algn="ctr"/>
            <a:endParaRPr lang="en-GB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CCF65-16F0-534F-AC5E-4AE968A3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A picture containing wall, table, indoor, food&#10;&#10;Description automatically generated">
            <a:extLst>
              <a:ext uri="{FF2B5EF4-FFF2-40B4-BE49-F238E27FC236}">
                <a16:creationId xmlns:a16="http://schemas.microsoft.com/office/drawing/2014/main" id="{6BEC4866-6626-42FC-BD2B-6E1B0ED7E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984" y="2623573"/>
            <a:ext cx="2857500" cy="2847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0C0B86-05A7-D044-B7E3-C3F79D2BD9FE}"/>
              </a:ext>
            </a:extLst>
          </p:cNvPr>
          <p:cNvSpPr txBox="1"/>
          <p:nvPr/>
        </p:nvSpPr>
        <p:spPr>
          <a:xfrm>
            <a:off x="1281478" y="1924121"/>
            <a:ext cx="7329122" cy="30623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Can be unintentional – hard to establish blame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Need to tell ‘a good story’ in limited space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Social pressures (‘everyone is doing it’)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Impossible to read everything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No obvious victims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Impact assumed to be small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9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76"/>
    </mc:Choice>
    <mc:Fallback xmlns="">
      <p:transition spd="slow" advTm="5637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2975393"/>
            <a:ext cx="12192000" cy="1822188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6" name="TextBox 5"/>
          <p:cNvSpPr txBox="1"/>
          <p:nvPr/>
        </p:nvSpPr>
        <p:spPr>
          <a:xfrm>
            <a:off x="4206021" y="3310556"/>
            <a:ext cx="37800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Biased reporting:</a:t>
            </a:r>
          </a:p>
          <a:p>
            <a:pPr algn="ctr"/>
            <a:r>
              <a:rPr lang="en-GB" sz="3200" dirty="0"/>
              <a:t>How big is the effect?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A346C7-D450-1143-8E38-CE2A7192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"/>
    </mc:Choice>
    <mc:Fallback xmlns="">
      <p:transition spd="slow" advTm="220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3B99-5BE8-6D46-AE8C-45D7B9B1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37" y="3577510"/>
            <a:ext cx="11457991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Consider a series of experiments testing effectiveness of a treatment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100" dirty="0"/>
              <a:t>Y = significant difference in </a:t>
            </a:r>
            <a:r>
              <a:rPr lang="en-US" sz="3100" dirty="0" err="1"/>
              <a:t>favour</a:t>
            </a:r>
            <a:r>
              <a:rPr lang="en-US" sz="3100" dirty="0"/>
              <a:t> of treatment (T )</a:t>
            </a:r>
            <a:br>
              <a:rPr lang="en-US" sz="3100" dirty="0"/>
            </a:br>
            <a:r>
              <a:rPr lang="en-US" sz="3100" dirty="0"/>
              <a:t>N = nonsignificant difference between T and control</a:t>
            </a:r>
            <a:br>
              <a:rPr lang="en-US" sz="3100" dirty="0"/>
            </a:br>
            <a:r>
              <a:rPr lang="en-US" sz="3100" dirty="0"/>
              <a:t>Alpha = .05:</a:t>
            </a:r>
            <a:br>
              <a:rPr lang="en-US" sz="3100" dirty="0"/>
            </a:br>
            <a:r>
              <a:rPr lang="en-US" sz="3100" dirty="0"/>
              <a:t>   probability of Y when T has no effect = .05</a:t>
            </a:r>
            <a:br>
              <a:rPr lang="en-US" sz="3100" dirty="0"/>
            </a:br>
            <a:r>
              <a:rPr lang="en-US" sz="3100" dirty="0"/>
              <a:t>   probability of N when T has no effect = .95</a:t>
            </a:r>
            <a:br>
              <a:rPr lang="en-US" sz="3100" dirty="0"/>
            </a:br>
            <a:r>
              <a:rPr lang="en-US" sz="3100" dirty="0"/>
              <a:t>Power = .8</a:t>
            </a:r>
            <a:br>
              <a:rPr lang="en-US" sz="3100" dirty="0"/>
            </a:br>
            <a:r>
              <a:rPr lang="en-US" sz="3100" dirty="0"/>
              <a:t>   probability of Y when T is effective = .80</a:t>
            </a:r>
            <a:br>
              <a:rPr lang="en-US" sz="3100" dirty="0"/>
            </a:br>
            <a:r>
              <a:rPr lang="en-US" sz="3100" dirty="0"/>
              <a:t>   probability of N when T is effective = .20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At the outset, you think T has a 50:50 chance of working</a:t>
            </a:r>
            <a:br>
              <a:rPr lang="en-US" sz="4000" dirty="0"/>
            </a:br>
            <a:br>
              <a:rPr lang="en-US" sz="4000" dirty="0"/>
            </a:br>
            <a:r>
              <a:rPr lang="en-US" sz="3100" dirty="0"/>
              <a:t>What would you conclude from this series of results: </a:t>
            </a:r>
            <a:br>
              <a:rPr lang="en-US" sz="3100" dirty="0"/>
            </a:br>
            <a:r>
              <a:rPr lang="en-US" sz="3100" dirty="0"/>
              <a:t>                                              </a:t>
            </a:r>
            <a:r>
              <a:rPr lang="en-US" sz="4000" dirty="0"/>
              <a:t>Y N Y N </a:t>
            </a:r>
            <a:r>
              <a:rPr lang="en-US" sz="4000" dirty="0" err="1"/>
              <a:t>N</a:t>
            </a:r>
            <a:r>
              <a:rPr lang="en-US" sz="4000" dirty="0"/>
              <a:t> Y</a:t>
            </a:r>
            <a:br>
              <a:rPr lang="en-US" sz="40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CFE4-8EC7-D947-ACA0-4D1B03FA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314" y="5024479"/>
            <a:ext cx="7886700" cy="266374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B3908-515D-D046-8738-5E42BF5D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7"/>
    </mc:Choice>
    <mc:Fallback xmlns="">
      <p:transition spd="slow" advTm="5225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5F1BDE-4824-420E-89B9-3B504D47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sequence of 'significant' results is </a:t>
            </a:r>
            <a:br>
              <a:rPr lang="en-US" dirty="0"/>
            </a:br>
            <a:r>
              <a:rPr lang="en-US" dirty="0"/>
              <a:t>Y N Y N </a:t>
            </a:r>
            <a:r>
              <a:rPr lang="en-US" dirty="0" err="1"/>
              <a:t>N</a:t>
            </a:r>
            <a:r>
              <a:rPr lang="en-US" dirty="0"/>
              <a:t> Y</a:t>
            </a:r>
            <a:endParaRPr lang="en-GB" dirty="0"/>
          </a:p>
        </p:txBody>
      </p:sp>
      <p:sp>
        <p:nvSpPr>
          <p:cNvPr id="6" name="Text Placeholder 5" hidden="1">
            <a:extLst>
              <a:ext uri="{FF2B5EF4-FFF2-40B4-BE49-F238E27FC236}">
                <a16:creationId xmlns:a16="http://schemas.microsoft.com/office/drawing/2014/main" id="{4868DDAC-CE4A-4640-99A1-75453DD10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248B5-A88B-4C7B-9E6F-41A2F7AE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24</a:t>
            </a:fld>
            <a:endParaRPr lang="en-US"/>
          </a:p>
        </p:txBody>
      </p:sp>
      <p:sp>
        <p:nvSpPr>
          <p:cNvPr id="24" name="OpenQuestion">
            <a:extLst>
              <a:ext uri="{FF2B5EF4-FFF2-40B4-BE49-F238E27FC236}">
                <a16:creationId xmlns:a16="http://schemas.microsoft.com/office/drawing/2014/main" id="{E47A6F4D-1BAC-4682-B715-762D0CCCCB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grpSp>
        <p:nvGrpSpPr>
          <p:cNvPr id="3" name="Chart">
            <a:extLst>
              <a:ext uri="{FF2B5EF4-FFF2-40B4-BE49-F238E27FC236}">
                <a16:creationId xmlns:a16="http://schemas.microsoft.com/office/drawing/2014/main" id="{A6C16D9B-2527-48B9-84DA-67A8A346C65C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38200" y="1825625"/>
            <a:ext cx="10515600" cy="2668032"/>
            <a:chOff x="838200" y="1825625"/>
            <a:chExt cx="10515600" cy="2668032"/>
          </a:xfrm>
        </p:grpSpPr>
        <p:sp>
          <p:nvSpPr>
            <p:cNvPr id="25" name="Key_1">
              <a:extLst>
                <a:ext uri="{FF2B5EF4-FFF2-40B4-BE49-F238E27FC236}">
                  <a16:creationId xmlns:a16="http://schemas.microsoft.com/office/drawing/2014/main" id="{0E47BE1D-39F0-4C5C-8CED-EED3F9BC0664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838200" y="1825625"/>
              <a:ext cx="575478" cy="482183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0"/>
                <a:t>1.</a:t>
              </a:r>
            </a:p>
          </p:txBody>
        </p:sp>
        <p:sp>
          <p:nvSpPr>
            <p:cNvPr id="26" name="Description_1">
              <a:extLst>
                <a:ext uri="{FF2B5EF4-FFF2-40B4-BE49-F238E27FC236}">
                  <a16:creationId xmlns:a16="http://schemas.microsoft.com/office/drawing/2014/main" id="{52B435AA-8B73-432E-ADD6-A6906349739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413678" y="1825625"/>
              <a:ext cx="9940122" cy="507831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US" sz="2800"/>
                <a:t>Treatment very likely to be ineffective</a:t>
              </a:r>
              <a:endParaRPr lang="en-GB" sz="2800"/>
            </a:p>
          </p:txBody>
        </p:sp>
        <p:sp>
          <p:nvSpPr>
            <p:cNvPr id="28" name="Bar_1">
              <a:extLst>
                <a:ext uri="{FF2B5EF4-FFF2-40B4-BE49-F238E27FC236}">
                  <a16:creationId xmlns:a16="http://schemas.microsoft.com/office/drawing/2014/main" id="{50EC911E-7062-4C47-BE65-57170DE63B4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13678" y="2346156"/>
              <a:ext cx="9262051" cy="36034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Key_2">
              <a:extLst>
                <a:ext uri="{FF2B5EF4-FFF2-40B4-BE49-F238E27FC236}">
                  <a16:creationId xmlns:a16="http://schemas.microsoft.com/office/drawing/2014/main" id="{7AC3B1B8-A2B6-4F12-AD9D-BD1584616E85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838200" y="2719202"/>
              <a:ext cx="575478" cy="482183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0"/>
                <a:t>2.</a:t>
              </a:r>
            </a:p>
          </p:txBody>
        </p:sp>
        <p:sp>
          <p:nvSpPr>
            <p:cNvPr id="30" name="Description_2">
              <a:extLst>
                <a:ext uri="{FF2B5EF4-FFF2-40B4-BE49-F238E27FC236}">
                  <a16:creationId xmlns:a16="http://schemas.microsoft.com/office/drawing/2014/main" id="{41B4897A-9D09-44DF-A15E-3A0D8864885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413678" y="2719202"/>
              <a:ext cx="9940122" cy="507831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US" sz="2800"/>
                <a:t>Treatment may be effective, but need more experiments to be sure</a:t>
              </a:r>
              <a:endParaRPr lang="en-GB" sz="2800"/>
            </a:p>
          </p:txBody>
        </p:sp>
        <p:sp>
          <p:nvSpPr>
            <p:cNvPr id="32" name="Bar_2">
              <a:extLst>
                <a:ext uri="{FF2B5EF4-FFF2-40B4-BE49-F238E27FC236}">
                  <a16:creationId xmlns:a16="http://schemas.microsoft.com/office/drawing/2014/main" id="{A3FEFCA8-AC01-48D9-AA0C-15B74A0BC65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13678" y="3239733"/>
              <a:ext cx="9262051" cy="36034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Key_3">
              <a:extLst>
                <a:ext uri="{FF2B5EF4-FFF2-40B4-BE49-F238E27FC236}">
                  <a16:creationId xmlns:a16="http://schemas.microsoft.com/office/drawing/2014/main" id="{7BF18892-B35A-478F-A995-0350161CDDDF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838200" y="3612780"/>
              <a:ext cx="575478" cy="482183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0"/>
                <a:t>3.</a:t>
              </a:r>
            </a:p>
          </p:txBody>
        </p:sp>
        <p:sp>
          <p:nvSpPr>
            <p:cNvPr id="34" name="Description_3">
              <a:extLst>
                <a:ext uri="{FF2B5EF4-FFF2-40B4-BE49-F238E27FC236}">
                  <a16:creationId xmlns:a16="http://schemas.microsoft.com/office/drawing/2014/main" id="{FD1D641F-3639-4979-9558-3124F28EC9BD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413678" y="3612780"/>
              <a:ext cx="9940122" cy="507831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US" sz="2800"/>
                <a:t>Treatment very likely to be effective</a:t>
              </a:r>
              <a:endParaRPr lang="en-GB" sz="2800"/>
            </a:p>
          </p:txBody>
        </p:sp>
        <p:sp>
          <p:nvSpPr>
            <p:cNvPr id="36" name="Bar_3">
              <a:extLst>
                <a:ext uri="{FF2B5EF4-FFF2-40B4-BE49-F238E27FC236}">
                  <a16:creationId xmlns:a16="http://schemas.microsoft.com/office/drawing/2014/main" id="{0DC4E5B7-6042-450B-8005-BA15F85E172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413678" y="4133311"/>
              <a:ext cx="9262051" cy="36034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Canvas" hidden="1">
              <a:extLst>
                <a:ext uri="{FF2B5EF4-FFF2-40B4-BE49-F238E27FC236}">
                  <a16:creationId xmlns:a16="http://schemas.microsoft.com/office/drawing/2014/main" id="{EDD001F5-F7FC-4010-AD04-C7B6162311C2}"/>
                </a:ext>
              </a:extLst>
            </p:cNvPr>
            <p:cNvSpPr/>
            <p:nvPr/>
          </p:nvSpPr>
          <p:spPr>
            <a:xfrm>
              <a:off x="1413678" y="1825625"/>
              <a:ext cx="9262051" cy="2668032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41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71EEEA-02C2-5049-B979-721CCD36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5148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Sequence is: Y N Y N </a:t>
            </a:r>
            <a:r>
              <a:rPr lang="en-US" dirty="0" err="1"/>
              <a:t>N</a:t>
            </a:r>
            <a:r>
              <a:rPr lang="en-US" dirty="0"/>
              <a:t>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CFE4-8EC7-D947-ACA0-4D1B03FA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3513221"/>
            <a:ext cx="4681287" cy="26637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A: Treatment very likely to be ineffective</a:t>
            </a:r>
          </a:p>
          <a:p>
            <a:r>
              <a:rPr lang="en-US" dirty="0"/>
              <a:t>B:  Treatment may be effective, but need more experiments to be sure</a:t>
            </a:r>
          </a:p>
          <a:p>
            <a:r>
              <a:rPr lang="en-US" dirty="0"/>
              <a:t>C: Treatment very likely to be effective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A9DF35-01BA-384B-86C8-5EB5F3D5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BF2912-B18E-6741-9F4F-FD3E5D62C5C1}"/>
              </a:ext>
            </a:extLst>
          </p:cNvPr>
          <p:cNvSpPr/>
          <p:nvPr/>
        </p:nvSpPr>
        <p:spPr>
          <a:xfrm>
            <a:off x="2021305" y="5277854"/>
            <a:ext cx="4539916" cy="786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BE015FC9-2898-49E7-BF22-7BF0BF7F3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284" y="2046370"/>
            <a:ext cx="5051631" cy="43099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0AB4F3-EF73-7F43-9C2D-8028ACF25CD6}"/>
              </a:ext>
            </a:extLst>
          </p:cNvPr>
          <p:cNvSpPr txBox="1"/>
          <p:nvPr/>
        </p:nvSpPr>
        <p:spPr>
          <a:xfrm>
            <a:off x="8023747" y="1263786"/>
            <a:ext cx="3916905" cy="653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Log odds of 3 means 20 times more likely to be effective than ineffective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1649DD3E-E452-6A47-BDE8-0D0629423D5B}"/>
              </a:ext>
            </a:extLst>
          </p:cNvPr>
          <p:cNvCxnSpPr>
            <a:cxnSpLocks/>
          </p:cNvCxnSpPr>
          <p:nvPr/>
        </p:nvCxnSpPr>
        <p:spPr>
          <a:xfrm rot="5400000">
            <a:off x="7660166" y="2022332"/>
            <a:ext cx="1404000" cy="972000"/>
          </a:xfrm>
          <a:prstGeom prst="bentConnector3">
            <a:avLst>
              <a:gd name="adj1" fmla="val 3424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73"/>
    </mc:Choice>
    <mc:Fallback xmlns="">
      <p:transition spd="slow" advTm="60573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5F1BDE-4824-420E-89B9-3B504D47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sequence of 'significant' results is </a:t>
            </a:r>
            <a:br>
              <a:rPr lang="en-US" dirty="0"/>
            </a:br>
            <a:r>
              <a:rPr lang="en-US" dirty="0"/>
              <a:t>Y N 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dirty="0"/>
              <a:t> Y N 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dirty="0"/>
              <a:t> Y N</a:t>
            </a:r>
            <a:endParaRPr lang="en-GB" dirty="0"/>
          </a:p>
        </p:txBody>
      </p:sp>
      <p:sp>
        <p:nvSpPr>
          <p:cNvPr id="6" name="Text Placeholder 5" hidden="1">
            <a:extLst>
              <a:ext uri="{FF2B5EF4-FFF2-40B4-BE49-F238E27FC236}">
                <a16:creationId xmlns:a16="http://schemas.microsoft.com/office/drawing/2014/main" id="{4868DDAC-CE4A-4640-99A1-75453DD10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D248B5-A88B-4C7B-9E6F-41A2F7AE8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26</a:t>
            </a:fld>
            <a:endParaRPr lang="en-US"/>
          </a:p>
        </p:txBody>
      </p:sp>
      <p:sp>
        <p:nvSpPr>
          <p:cNvPr id="24" name="OpenQuestion">
            <a:extLst>
              <a:ext uri="{FF2B5EF4-FFF2-40B4-BE49-F238E27FC236}">
                <a16:creationId xmlns:a16="http://schemas.microsoft.com/office/drawing/2014/main" id="{E47A6F4D-1BAC-4682-B715-762D0CCCCB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22000" y="7004278"/>
            <a:ext cx="1270000" cy="21544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800"/>
              <a:t>Vote Trigger</a:t>
            </a:r>
          </a:p>
        </p:txBody>
      </p:sp>
      <p:grpSp>
        <p:nvGrpSpPr>
          <p:cNvPr id="7" name="Chart">
            <a:extLst>
              <a:ext uri="{FF2B5EF4-FFF2-40B4-BE49-F238E27FC236}">
                <a16:creationId xmlns:a16="http://schemas.microsoft.com/office/drawing/2014/main" id="{13AB9580-1571-41F9-B079-08D22D15FB8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838200" y="1825625"/>
            <a:ext cx="10515600" cy="2668032"/>
            <a:chOff x="838200" y="1825625"/>
            <a:chExt cx="10515600" cy="2668032"/>
          </a:xfrm>
        </p:grpSpPr>
        <p:sp>
          <p:nvSpPr>
            <p:cNvPr id="25" name="Key_1">
              <a:extLst>
                <a:ext uri="{FF2B5EF4-FFF2-40B4-BE49-F238E27FC236}">
                  <a16:creationId xmlns:a16="http://schemas.microsoft.com/office/drawing/2014/main" id="{0E47BE1D-39F0-4C5C-8CED-EED3F9BC0664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838200" y="1825625"/>
              <a:ext cx="575478" cy="482183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0"/>
                <a:t>1.</a:t>
              </a:r>
            </a:p>
          </p:txBody>
        </p:sp>
        <p:sp>
          <p:nvSpPr>
            <p:cNvPr id="26" name="Description_1">
              <a:extLst>
                <a:ext uri="{FF2B5EF4-FFF2-40B4-BE49-F238E27FC236}">
                  <a16:creationId xmlns:a16="http://schemas.microsoft.com/office/drawing/2014/main" id="{52B435AA-8B73-432E-ADD6-A6906349739D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413678" y="1825625"/>
              <a:ext cx="9940122" cy="507831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US" sz="2800"/>
                <a:t>Treatment very likely to be ineffective</a:t>
              </a:r>
              <a:endParaRPr lang="en-GB" sz="2800"/>
            </a:p>
          </p:txBody>
        </p:sp>
        <p:sp>
          <p:nvSpPr>
            <p:cNvPr id="28" name="Bar_1">
              <a:extLst>
                <a:ext uri="{FF2B5EF4-FFF2-40B4-BE49-F238E27FC236}">
                  <a16:creationId xmlns:a16="http://schemas.microsoft.com/office/drawing/2014/main" id="{50EC911E-7062-4C47-BE65-57170DE63B4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13678" y="2346156"/>
              <a:ext cx="9262051" cy="360346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Key_2">
              <a:extLst>
                <a:ext uri="{FF2B5EF4-FFF2-40B4-BE49-F238E27FC236}">
                  <a16:creationId xmlns:a16="http://schemas.microsoft.com/office/drawing/2014/main" id="{7AC3B1B8-A2B6-4F12-AD9D-BD1584616E85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838200" y="2719202"/>
              <a:ext cx="575478" cy="482183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0"/>
                <a:t>2.</a:t>
              </a:r>
            </a:p>
          </p:txBody>
        </p:sp>
        <p:sp>
          <p:nvSpPr>
            <p:cNvPr id="30" name="Description_2">
              <a:extLst>
                <a:ext uri="{FF2B5EF4-FFF2-40B4-BE49-F238E27FC236}">
                  <a16:creationId xmlns:a16="http://schemas.microsoft.com/office/drawing/2014/main" id="{41B4897A-9D09-44DF-A15E-3A0D8864885D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413678" y="2719202"/>
              <a:ext cx="9940122" cy="507831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US" sz="2800"/>
                <a:t>Treatment may be effective, but need more experiments to be sure</a:t>
              </a:r>
              <a:endParaRPr lang="en-GB" sz="2800"/>
            </a:p>
          </p:txBody>
        </p:sp>
        <p:sp>
          <p:nvSpPr>
            <p:cNvPr id="32" name="Bar_2">
              <a:extLst>
                <a:ext uri="{FF2B5EF4-FFF2-40B4-BE49-F238E27FC236}">
                  <a16:creationId xmlns:a16="http://schemas.microsoft.com/office/drawing/2014/main" id="{A3FEFCA8-AC01-48D9-AA0C-15B74A0BC65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413678" y="3239733"/>
              <a:ext cx="9262051" cy="36034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Key_3">
              <a:extLst>
                <a:ext uri="{FF2B5EF4-FFF2-40B4-BE49-F238E27FC236}">
                  <a16:creationId xmlns:a16="http://schemas.microsoft.com/office/drawing/2014/main" id="{7BF18892-B35A-478F-A995-0350161CDDDF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838200" y="3612780"/>
              <a:ext cx="575478" cy="482183"/>
            </a:xfrm>
            <a:prstGeom prst="rect">
              <a:avLst/>
            </a:prstGeom>
            <a:noFill/>
          </p:spPr>
          <p:txBody>
            <a:bodyPr vert="horz" wrap="none" lIns="95250" tIns="50800" rIns="203200" bIns="0" rtlCol="0" anchor="t">
              <a:spAutoFit/>
            </a:bodyPr>
            <a:lstStyle/>
            <a:p>
              <a:pPr algn="r"/>
              <a:r>
                <a:rPr lang="en-GB" sz="2800"/>
                <a:t>3.</a:t>
              </a:r>
            </a:p>
          </p:txBody>
        </p:sp>
        <p:sp>
          <p:nvSpPr>
            <p:cNvPr id="34" name="Description_3">
              <a:extLst>
                <a:ext uri="{FF2B5EF4-FFF2-40B4-BE49-F238E27FC236}">
                  <a16:creationId xmlns:a16="http://schemas.microsoft.com/office/drawing/2014/main" id="{FD1D641F-3639-4979-9558-3124F28EC9BD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1413678" y="3612780"/>
              <a:ext cx="9940122" cy="507831"/>
            </a:xfrm>
            <a:prstGeom prst="rect">
              <a:avLst/>
            </a:prstGeom>
            <a:noFill/>
          </p:spPr>
          <p:txBody>
            <a:bodyPr vert="horz" wrap="square" lIns="0" tIns="50800" rIns="0" bIns="25400" rtlCol="0" anchor="t">
              <a:spAutoFit/>
            </a:bodyPr>
            <a:lstStyle/>
            <a:p>
              <a:r>
                <a:rPr lang="en-US" sz="2800"/>
                <a:t>Treatment very likely to be effective</a:t>
              </a:r>
              <a:endParaRPr lang="en-GB" sz="2800"/>
            </a:p>
          </p:txBody>
        </p:sp>
        <p:sp>
          <p:nvSpPr>
            <p:cNvPr id="36" name="Bar_3">
              <a:extLst>
                <a:ext uri="{FF2B5EF4-FFF2-40B4-BE49-F238E27FC236}">
                  <a16:creationId xmlns:a16="http://schemas.microsoft.com/office/drawing/2014/main" id="{0DC4E5B7-6042-450B-8005-BA15F85E172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1413678" y="4133311"/>
              <a:ext cx="9262051" cy="36034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Canvas" hidden="1">
              <a:extLst>
                <a:ext uri="{FF2B5EF4-FFF2-40B4-BE49-F238E27FC236}">
                  <a16:creationId xmlns:a16="http://schemas.microsoft.com/office/drawing/2014/main" id="{F50CA43B-EF79-4987-9E1F-0B22BB5B71B1}"/>
                </a:ext>
              </a:extLst>
            </p:cNvPr>
            <p:cNvSpPr/>
            <p:nvPr/>
          </p:nvSpPr>
          <p:spPr>
            <a:xfrm>
              <a:off x="1413678" y="1825625"/>
              <a:ext cx="9262051" cy="2668032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5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71EEEA-02C2-5049-B979-721CCD36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710" y="47236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Sequence is: Y N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 N 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/>
              <a:t> Y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CFE4-8EC7-D947-ACA0-4D1B03FA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3513221"/>
            <a:ext cx="4344403" cy="26637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A: Treatment very likely to be ineffective</a:t>
            </a:r>
          </a:p>
          <a:p>
            <a:r>
              <a:rPr lang="en-US" dirty="0"/>
              <a:t>B:  Treatment may be effective, but need more experiments to be sure</a:t>
            </a:r>
          </a:p>
          <a:p>
            <a:r>
              <a:rPr lang="en-US" dirty="0"/>
              <a:t>C: Treatment very likely to be effective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ED977F-8A6F-3C49-9A07-77A4ABE9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1DA74-16BC-4D09-B783-1BCDD0491C7A}"/>
              </a:ext>
            </a:extLst>
          </p:cNvPr>
          <p:cNvSpPr txBox="1"/>
          <p:nvPr/>
        </p:nvSpPr>
        <p:spPr>
          <a:xfrm>
            <a:off x="7520238" y="1260612"/>
            <a:ext cx="298082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Trials in red not reported/not cited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262D6-6D78-4019-B70C-96D39A4D299B}"/>
              </a:ext>
            </a:extLst>
          </p:cNvPr>
          <p:cNvSpPr/>
          <p:nvPr/>
        </p:nvSpPr>
        <p:spPr>
          <a:xfrm>
            <a:off x="2002078" y="3425406"/>
            <a:ext cx="4539916" cy="786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01F26159-52F1-485B-91B9-2C91E1CE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62" y="2586174"/>
            <a:ext cx="5011716" cy="42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7"/>
    </mc:Choice>
    <mc:Fallback xmlns="">
      <p:transition spd="slow" advTm="5328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71EEEA-02C2-5049-B979-721CCD36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710" y="47236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Sequence is: Y N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 N 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/>
              <a:t> Y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CFE4-8EC7-D947-ACA0-4D1B03FA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3513221"/>
            <a:ext cx="4344403" cy="26637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A: Treatment very likely to be ineffective</a:t>
            </a:r>
          </a:p>
          <a:p>
            <a:r>
              <a:rPr lang="en-US" dirty="0"/>
              <a:t>B:  Treatment may be effective, but need more experiments to be sure</a:t>
            </a:r>
          </a:p>
          <a:p>
            <a:r>
              <a:rPr lang="en-US" dirty="0"/>
              <a:t>C: Treatment very likely to be effective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ED977F-8A6F-3C49-9A07-77A4ABE9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1DA74-16BC-4D09-B783-1BCDD0491C7A}"/>
              </a:ext>
            </a:extLst>
          </p:cNvPr>
          <p:cNvSpPr txBox="1"/>
          <p:nvPr/>
        </p:nvSpPr>
        <p:spPr>
          <a:xfrm>
            <a:off x="7520238" y="1260612"/>
            <a:ext cx="298082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Trials in red not reported/not cited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262D6-6D78-4019-B70C-96D39A4D299B}"/>
              </a:ext>
            </a:extLst>
          </p:cNvPr>
          <p:cNvSpPr/>
          <p:nvPr/>
        </p:nvSpPr>
        <p:spPr>
          <a:xfrm>
            <a:off x="2002078" y="3425406"/>
            <a:ext cx="4539916" cy="786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01F26159-52F1-485B-91B9-2C91E1CE6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862" y="2586174"/>
            <a:ext cx="5011716" cy="42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7"/>
    </mc:Choice>
    <mc:Fallback xmlns="">
      <p:transition spd="slow" advTm="5328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71EEEA-02C2-5049-B979-721CCD36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710" y="47236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Sequence is: Y N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 N 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</a:t>
            </a:r>
            <a:r>
              <a:rPr lang="en-US" dirty="0"/>
              <a:t> Y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ECFE4-8EC7-D947-ACA0-4D1B03FA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3513221"/>
            <a:ext cx="4344403" cy="266374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A: Treatment very likely to be ineffective</a:t>
            </a:r>
          </a:p>
          <a:p>
            <a:r>
              <a:rPr lang="en-US" dirty="0"/>
              <a:t>B:  Treatment may be effective, but need more experiments to be sure</a:t>
            </a:r>
          </a:p>
          <a:p>
            <a:r>
              <a:rPr lang="en-US" dirty="0"/>
              <a:t>C: Treatment very likely to be effective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ED977F-8A6F-3C49-9A07-77A4ABE9F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29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F262D6-6D78-4019-B70C-96D39A4D299B}"/>
              </a:ext>
            </a:extLst>
          </p:cNvPr>
          <p:cNvSpPr/>
          <p:nvPr/>
        </p:nvSpPr>
        <p:spPr>
          <a:xfrm>
            <a:off x="2002078" y="3425406"/>
            <a:ext cx="4539916" cy="786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0611AA-1911-CC42-BD67-AFA3A435E3FC}"/>
              </a:ext>
            </a:extLst>
          </p:cNvPr>
          <p:cNvSpPr txBox="1"/>
          <p:nvPr/>
        </p:nvSpPr>
        <p:spPr>
          <a:xfrm>
            <a:off x="1057835" y="1797929"/>
            <a:ext cx="710155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Black line shows situation when p-hacking used, so that </a:t>
            </a:r>
          </a:p>
          <a:p>
            <a:r>
              <a:rPr lang="en-US" sz="2400" dirty="0"/>
              <a:t>effective alpha is .2 rather than .05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AD0C6B-9930-9944-9064-F49A047ED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95"/>
          <a:stretch/>
        </p:blipFill>
        <p:spPr>
          <a:xfrm>
            <a:off x="6623873" y="2469242"/>
            <a:ext cx="5577541" cy="426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87"/>
    </mc:Choice>
    <mc:Fallback xmlns="">
      <p:transition spd="slow" advTm="5328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inking">
            <a:extLst>
              <a:ext uri="{FF2B5EF4-FFF2-40B4-BE49-F238E27FC236}">
                <a16:creationId xmlns:a16="http://schemas.microsoft.com/office/drawing/2014/main" id="{87B5F573-CA80-C242-9275-2D0F58D32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r="17469"/>
          <a:stretch/>
        </p:blipFill>
        <p:spPr bwMode="auto">
          <a:xfrm>
            <a:off x="9520516" y="4522340"/>
            <a:ext cx="26714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-12140"/>
            <a:ext cx="12192000" cy="1582436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351" y="319617"/>
            <a:ext cx="7573298" cy="1157834"/>
          </a:xfrm>
        </p:spPr>
        <p:txBody>
          <a:bodyPr>
            <a:noAutofit/>
          </a:bodyPr>
          <a:lstStyle/>
          <a:p>
            <a:r>
              <a:rPr lang="en-GB" sz="4000" dirty="0">
                <a:latin typeface="+mn-lt"/>
              </a:rPr>
              <a:t>Cognitive constraints that can make it hard to do science well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309351" y="1902053"/>
            <a:ext cx="7514303" cy="165576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Seeing patterns in noise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Systematic misunderstanding of probability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Schemata: Need for narrative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Asymmetric moral judgements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Confirmation bias: selective attention/memory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1770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06"/>
    </mc:Choice>
    <mc:Fallback xmlns="">
      <p:transition spd="slow" advTm="127306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7E6E9-0AE8-EA4C-BD1E-8EAA654E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145984"/>
            <a:ext cx="2159000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7A890-E64F-2143-BF16-5D8D3A40A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0" y="0"/>
            <a:ext cx="5905500" cy="1206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0B7A88-1285-FA43-8A8B-207CF859D90A}"/>
              </a:ext>
            </a:extLst>
          </p:cNvPr>
          <p:cNvSpPr/>
          <p:nvPr/>
        </p:nvSpPr>
        <p:spPr>
          <a:xfrm>
            <a:off x="2609182" y="1216308"/>
            <a:ext cx="6979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800" dirty="0"/>
              <a:t>Silas </a:t>
            </a:r>
            <a:r>
              <a:rPr lang="en-US" sz="2800" dirty="0" err="1"/>
              <a:t>Boye</a:t>
            </a:r>
            <a:r>
              <a:rPr lang="en-US" sz="2800" dirty="0"/>
              <a:t> </a:t>
            </a:r>
            <a:r>
              <a:rPr lang="en-US" sz="2800" dirty="0" err="1"/>
              <a:t>Nissen</a:t>
            </a:r>
            <a:r>
              <a:rPr lang="en-US" sz="2800" dirty="0"/>
              <a:t>, </a:t>
            </a:r>
            <a:r>
              <a:rPr lang="en-US" sz="2800" dirty="0" err="1"/>
              <a:t>Tali</a:t>
            </a:r>
            <a:r>
              <a:rPr lang="en-US" sz="2800" dirty="0"/>
              <a:t> </a:t>
            </a:r>
            <a:r>
              <a:rPr lang="en-US" sz="2800" dirty="0" err="1"/>
              <a:t>Magidson</a:t>
            </a:r>
            <a:r>
              <a:rPr lang="en-US" sz="2800" dirty="0"/>
              <a:t>, Kevin Gross,  Carl T Bergstrom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F0A576-BBE2-184F-BDC4-CCCC71C48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493" y="2534151"/>
            <a:ext cx="6112042" cy="38369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EC137-472C-E041-924E-6458AC4D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1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28"/>
    </mc:Choice>
    <mc:Fallback xmlns="">
      <p:transition spd="slow" advTm="8032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7E6E9-0AE8-EA4C-BD1E-8EAA654E0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-145984"/>
            <a:ext cx="2159000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07A890-E64F-2143-BF16-5D8D3A40A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000" y="0"/>
            <a:ext cx="5905500" cy="1206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0B7A88-1285-FA43-8A8B-207CF859D90A}"/>
              </a:ext>
            </a:extLst>
          </p:cNvPr>
          <p:cNvSpPr/>
          <p:nvPr/>
        </p:nvSpPr>
        <p:spPr>
          <a:xfrm>
            <a:off x="2609182" y="1216308"/>
            <a:ext cx="6979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800" dirty="0"/>
              <a:t>Silas </a:t>
            </a:r>
            <a:r>
              <a:rPr lang="en-US" sz="2800" dirty="0" err="1"/>
              <a:t>Boye</a:t>
            </a:r>
            <a:r>
              <a:rPr lang="en-US" sz="2800" dirty="0"/>
              <a:t> </a:t>
            </a:r>
            <a:r>
              <a:rPr lang="en-US" sz="2800" dirty="0" err="1"/>
              <a:t>Nissen</a:t>
            </a:r>
            <a:r>
              <a:rPr lang="en-US" sz="2800" dirty="0"/>
              <a:t>, </a:t>
            </a:r>
            <a:r>
              <a:rPr lang="en-US" sz="2800" dirty="0" err="1"/>
              <a:t>Tali</a:t>
            </a:r>
            <a:r>
              <a:rPr lang="en-US" sz="2800" dirty="0"/>
              <a:t> </a:t>
            </a:r>
            <a:r>
              <a:rPr lang="en-US" sz="2800" dirty="0" err="1"/>
              <a:t>Magidson</a:t>
            </a:r>
            <a:r>
              <a:rPr lang="en-US" sz="2800" dirty="0"/>
              <a:t>, Kevin Gross,  Carl T Bergstrom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F0A576-BBE2-184F-BDC4-CCCC71C48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493" y="2534151"/>
            <a:ext cx="6112042" cy="38369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AD7B55D-B245-D446-9B5B-AF653B0A3082}"/>
              </a:ext>
            </a:extLst>
          </p:cNvPr>
          <p:cNvGrpSpPr/>
          <p:nvPr/>
        </p:nvGrpSpPr>
        <p:grpSpPr>
          <a:xfrm>
            <a:off x="5654842" y="649178"/>
            <a:ext cx="4404620" cy="2655497"/>
            <a:chOff x="4130842" y="649177"/>
            <a:chExt cx="4404620" cy="26554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8F5BE9-08C8-5644-8FA1-05AC49CA7925}"/>
                </a:ext>
              </a:extLst>
            </p:cNvPr>
            <p:cNvSpPr txBox="1"/>
            <p:nvPr/>
          </p:nvSpPr>
          <p:spPr>
            <a:xfrm>
              <a:off x="6929188" y="1992090"/>
              <a:ext cx="160627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Or citation!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598F2FA-0B73-3B40-AC87-4B0A7442DB30}"/>
                </a:ext>
              </a:extLst>
            </p:cNvPr>
            <p:cNvCxnSpPr/>
            <p:nvPr/>
          </p:nvCxnSpPr>
          <p:spPr>
            <a:xfrm flipH="1">
              <a:off x="7186863" y="2465905"/>
              <a:ext cx="255672" cy="83876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F080DA8-2144-5D4C-99A6-087771CF73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0842" y="649177"/>
              <a:ext cx="2781302" cy="13973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EC137-472C-E041-924E-6458AC4D6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28"/>
    </mc:Choice>
    <mc:Fallback xmlns="">
      <p:transition spd="slow" advTm="80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796537E6-496F-2249-A6CA-892DEA33E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"/>
            <a:ext cx="12192000" cy="1066799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FB4422-50B3-784F-91CB-035038B1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1"/>
            <a:ext cx="7886700" cy="1325563"/>
          </a:xfrm>
        </p:spPr>
        <p:txBody>
          <a:bodyPr/>
          <a:lstStyle/>
          <a:p>
            <a:r>
              <a:rPr lang="en-US" dirty="0"/>
              <a:t>Inheritance of bias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F08992-9AF6-7D40-830E-776392E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53A55-4123-E649-8D76-5A32B1381B58}"/>
              </a:ext>
            </a:extLst>
          </p:cNvPr>
          <p:cNvSpPr txBox="1"/>
          <p:nvPr/>
        </p:nvSpPr>
        <p:spPr>
          <a:xfrm>
            <a:off x="838200" y="1066801"/>
            <a:ext cx="106571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When we read a peer-reviewed paper, we tend to trust the citations that back up a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When we come to write our own paper, we cite the same materials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 good scientist won’t cite papers without reading them, but even this won’t save you from bias – you inherit it from prior papers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If prior papers only cite studies agreeing with a viewpoint, that viewpoint gets entrenched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You won’t know – unless you explicitly search – that there are other studies that give a different picture</a:t>
            </a:r>
          </a:p>
        </p:txBody>
      </p:sp>
    </p:spTree>
    <p:extLst>
      <p:ext uri="{BB962C8B-B14F-4D97-AF65-F5344CB8AC3E}">
        <p14:creationId xmlns:p14="http://schemas.microsoft.com/office/powerpoint/2010/main" val="21333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85"/>
    </mc:Choice>
    <mc:Fallback xmlns="">
      <p:transition spd="slow" advTm="38985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880812A-42D2-2547-A848-B7F163C9A3BC}"/>
              </a:ext>
            </a:extLst>
          </p:cNvPr>
          <p:cNvSpPr txBox="1"/>
          <p:nvPr/>
        </p:nvSpPr>
        <p:spPr>
          <a:xfrm>
            <a:off x="1423706" y="851153"/>
            <a:ext cx="99300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 errors of omission/paltering in reviews can have serious cumulative effects – false ‘canonization’ of facts</a:t>
            </a:r>
          </a:p>
          <a:p>
            <a:pPr algn="ctr"/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F2BCB-2833-524C-97D7-B318A802500F}"/>
              </a:ext>
            </a:extLst>
          </p:cNvPr>
          <p:cNvSpPr txBox="1"/>
          <p:nvPr/>
        </p:nvSpPr>
        <p:spPr>
          <a:xfrm>
            <a:off x="2739067" y="2771851"/>
            <a:ext cx="7299371" cy="280076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softEdge rad="50800"/>
          </a:effectLst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Overlooked victims: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General public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Esp. potential users of research (patients,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Researchers trying to build on results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Funders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CCF65-16F0-534F-AC5E-4AE968A3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840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89"/>
    </mc:Choice>
    <mc:Fallback xmlns="">
      <p:transition spd="slow" advTm="37889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FF4399F3-7870-6D46-86BD-277E29194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436914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97264-617A-7446-BA8E-7AF8C831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(partial) solution from clinical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214CF-3232-DE44-878B-07CC3F6DA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44" y="1825625"/>
            <a:ext cx="9357706" cy="4803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Always start work in a new area with a systematic review</a:t>
            </a:r>
          </a:p>
          <a:p>
            <a:pPr marL="0" indent="0">
              <a:buNone/>
            </a:pPr>
            <a:endParaRPr lang="en-US" dirty="0"/>
          </a:p>
          <a:p>
            <a:r>
              <a:rPr lang="en-GB" b="1" dirty="0"/>
              <a:t>Systematic review</a:t>
            </a:r>
          </a:p>
          <a:p>
            <a:pPr lvl="1"/>
            <a:r>
              <a:rPr lang="en-GB" sz="2800" dirty="0"/>
              <a:t>Collecting and summarise all empirical evidence that fits pre-specified eligibility criteria to address a specific question</a:t>
            </a:r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But relevant studies found by searching titles and abstracts. These tend to mention only positive results!</a:t>
            </a:r>
          </a:p>
          <a:p>
            <a:pPr lvl="1"/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44C049-DBD7-164E-8565-952D5D1D2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53C9A2-08E0-4CAF-BE95-08668DDFE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35" y="1571852"/>
            <a:ext cx="2414021" cy="42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04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20"/>
    </mc:Choice>
    <mc:Fallback xmlns="">
      <p:transition spd="slow" advTm="3552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A49D242-7452-4F37-AA9F-2A60B513C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979"/>
          <a:stretch/>
        </p:blipFill>
        <p:spPr>
          <a:xfrm>
            <a:off x="2319337" y="1093304"/>
            <a:ext cx="7553325" cy="25367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68B705-1662-442F-A3C1-F01405B36566}"/>
              </a:ext>
            </a:extLst>
          </p:cNvPr>
          <p:cNvSpPr txBox="1"/>
          <p:nvPr/>
        </p:nvSpPr>
        <p:spPr>
          <a:xfrm>
            <a:off x="957467" y="4004943"/>
            <a:ext cx="10277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Classic p-hacking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Study looked at association with autism for many “occupational exposures” for both parents, and found none survived Bonferroni correction.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Abstract just reported the one result that was “significant”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A systematic review of other substances (e.g. pesticides) would not find the null results from this study when screening Abstracts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7EE06E-7975-40E2-ADE3-156A52C09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856"/>
          <a:stretch/>
        </p:blipFill>
        <p:spPr>
          <a:xfrm>
            <a:off x="2551249" y="140184"/>
            <a:ext cx="7553325" cy="9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15"/>
    </mc:Choice>
    <mc:Fallback xmlns="">
      <p:transition spd="slow" advTm="57415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8E0647-BD55-D04A-A739-A8D59E98B3DF}"/>
              </a:ext>
            </a:extLst>
          </p:cNvPr>
          <p:cNvSpPr txBox="1"/>
          <p:nvPr/>
        </p:nvSpPr>
        <p:spPr>
          <a:xfrm>
            <a:off x="5563721" y="2651430"/>
            <a:ext cx="3859005" cy="2693045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3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Data dredging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</a:rPr>
              <a:t>Omitting null results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C00000"/>
                </a:solidFill>
              </a:rPr>
              <a:t>Weak experimental design</a:t>
            </a:r>
          </a:p>
          <a:p>
            <a:pPr algn="ctr">
              <a:spcAft>
                <a:spcPts val="600"/>
              </a:spcAft>
            </a:pPr>
            <a:r>
              <a:rPr lang="en-US" sz="2400" dirty="0"/>
              <a:t>Underspecified methods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7030A0"/>
                </a:solidFill>
              </a:rPr>
              <a:t>Errors (e.g. faulty equipment)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Underpowered studies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DD85C5-2D29-E740-BD9B-1C6964E4D9F0}"/>
              </a:ext>
            </a:extLst>
          </p:cNvPr>
          <p:cNvSpPr txBox="1"/>
          <p:nvPr/>
        </p:nvSpPr>
        <p:spPr>
          <a:xfrm>
            <a:off x="6013395" y="5703900"/>
            <a:ext cx="3140372" cy="10772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Need better training in methods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9B3D7BA-5906-0A4B-B4B1-A3CA63D75B98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7493222" y="5344475"/>
            <a:ext cx="2" cy="359425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A41552D-C68F-4448-BF9B-3C552FC6F58A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7493224" y="2078387"/>
            <a:ext cx="0" cy="573043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8CCDE-FF9A-5A45-9849-2001F0FD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36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64B54-6D6F-0F4D-A851-3EA191014E0B}"/>
              </a:ext>
            </a:extLst>
          </p:cNvPr>
          <p:cNvSpPr txBox="1"/>
          <p:nvPr/>
        </p:nvSpPr>
        <p:spPr>
          <a:xfrm>
            <a:off x="1088265" y="114714"/>
            <a:ext cx="98502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/>
              <a:t>Academy of Medical Sciences, 2015</a:t>
            </a:r>
          </a:p>
          <a:p>
            <a:pPr algn="ctr"/>
            <a:r>
              <a:rPr lang="en-GB" sz="2800" b="1" dirty="0"/>
              <a:t>Report on Reproducibility and Reliability of  Biomedical Research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B9C49C-410E-B249-AC91-B8D6FBFEF589}"/>
              </a:ext>
            </a:extLst>
          </p:cNvPr>
          <p:cNvSpPr txBox="1"/>
          <p:nvPr/>
        </p:nvSpPr>
        <p:spPr>
          <a:xfrm>
            <a:off x="6213898" y="1383072"/>
            <a:ext cx="2558649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Need to change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incentives</a:t>
            </a:r>
          </a:p>
        </p:txBody>
      </p:sp>
    </p:spTree>
    <p:extLst>
      <p:ext uri="{BB962C8B-B14F-4D97-AF65-F5344CB8AC3E}">
        <p14:creationId xmlns:p14="http://schemas.microsoft.com/office/powerpoint/2010/main" val="27853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56"/>
    </mc:Choice>
    <mc:Fallback xmlns="">
      <p:transition spd="slow" advTm="83956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8E0647-BD55-D04A-A739-A8D59E98B3DF}"/>
              </a:ext>
            </a:extLst>
          </p:cNvPr>
          <p:cNvSpPr txBox="1"/>
          <p:nvPr/>
        </p:nvSpPr>
        <p:spPr>
          <a:xfrm>
            <a:off x="5537238" y="2278923"/>
            <a:ext cx="3859005" cy="307776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30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1"/>
          </a:gradFill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FF0000"/>
                </a:solidFill>
              </a:rPr>
              <a:t>Data dredging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00B050"/>
                </a:solidFill>
              </a:rPr>
              <a:t>Omitting null results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C00000"/>
                </a:solidFill>
              </a:rPr>
              <a:t>Weak experimental design</a:t>
            </a:r>
          </a:p>
          <a:p>
            <a:pPr algn="ctr">
              <a:spcAft>
                <a:spcPts val="1200"/>
              </a:spcAft>
            </a:pPr>
            <a:r>
              <a:rPr lang="en-US" sz="2400" dirty="0"/>
              <a:t>Underspecified methods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7030A0"/>
                </a:solidFill>
              </a:rPr>
              <a:t>Errors (e.g. faulty equipment)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Underpowered studies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2DD85C5-2D29-E740-BD9B-1C6964E4D9F0}"/>
              </a:ext>
            </a:extLst>
          </p:cNvPr>
          <p:cNvSpPr txBox="1"/>
          <p:nvPr/>
        </p:nvSpPr>
        <p:spPr>
          <a:xfrm>
            <a:off x="6013395" y="5703900"/>
            <a:ext cx="3140372" cy="10772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Need better training in methods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9B3D7BA-5906-0A4B-B4B1-A3CA63D75B98}"/>
              </a:ext>
            </a:extLst>
          </p:cNvPr>
          <p:cNvCxnSpPr>
            <a:cxnSpLocks/>
            <a:endCxn id="2" idx="2"/>
          </p:cNvCxnSpPr>
          <p:nvPr/>
        </p:nvCxnSpPr>
        <p:spPr>
          <a:xfrm flipV="1">
            <a:off x="7466740" y="5356689"/>
            <a:ext cx="1" cy="347211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A41552D-C68F-4448-BF9B-3C552FC6F58A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7466741" y="1705880"/>
            <a:ext cx="0" cy="573043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8CCDE-FF9A-5A45-9849-2001F0FD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37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B9C49C-410E-B249-AC91-B8D6FBFEF589}"/>
              </a:ext>
            </a:extLst>
          </p:cNvPr>
          <p:cNvSpPr txBox="1"/>
          <p:nvPr/>
        </p:nvSpPr>
        <p:spPr>
          <a:xfrm>
            <a:off x="6187415" y="991265"/>
            <a:ext cx="2558649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Need to change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incentives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1DF7BA-DF45-C04E-AE46-0D02A2C14BCD}"/>
              </a:ext>
            </a:extLst>
          </p:cNvPr>
          <p:cNvSpPr txBox="1"/>
          <p:nvPr/>
        </p:nvSpPr>
        <p:spPr>
          <a:xfrm>
            <a:off x="829960" y="1120850"/>
            <a:ext cx="360666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What’s missing?</a:t>
            </a:r>
          </a:p>
          <a:p>
            <a:r>
              <a:rPr lang="en-US" sz="3200" dirty="0"/>
              <a:t>How humans think &amp; reason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B49109-BEFD-A14A-8585-2312C6CAF639}"/>
              </a:ext>
            </a:extLst>
          </p:cNvPr>
          <p:cNvGrpSpPr/>
          <p:nvPr/>
        </p:nvGrpSpPr>
        <p:grpSpPr>
          <a:xfrm>
            <a:off x="1766346" y="1468319"/>
            <a:ext cx="4421069" cy="3705654"/>
            <a:chOff x="1430171" y="1306955"/>
            <a:chExt cx="4421069" cy="37056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55E602-A549-444A-A3A9-8E0DBF72D668}"/>
                </a:ext>
              </a:extLst>
            </p:cNvPr>
            <p:cNvSpPr txBox="1"/>
            <p:nvPr/>
          </p:nvSpPr>
          <p:spPr>
            <a:xfrm>
              <a:off x="1430171" y="2704285"/>
              <a:ext cx="2670278" cy="230832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Find ways to counteract cognitive</a:t>
              </a: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biases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215BD91-882C-B04E-94FA-7F3BF93E9E40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 flipV="1">
              <a:off x="4042030" y="1306955"/>
              <a:ext cx="1809210" cy="2511066"/>
            </a:xfrm>
            <a:prstGeom prst="straightConnector1">
              <a:avLst/>
            </a:prstGeom>
            <a:ln w="508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5766A-E481-43F2-AE09-C5239464EC03}"/>
              </a:ext>
            </a:extLst>
          </p:cNvPr>
          <p:cNvCxnSpPr>
            <a:cxnSpLocks/>
          </p:cNvCxnSpPr>
          <p:nvPr/>
        </p:nvCxnSpPr>
        <p:spPr>
          <a:xfrm>
            <a:off x="4144039" y="3731443"/>
            <a:ext cx="1809210" cy="2511066"/>
          </a:xfrm>
          <a:prstGeom prst="straightConnector1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084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99"/>
    </mc:Choice>
    <mc:Fallback xmlns="">
      <p:transition spd="slow" advTm="44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2">
            <a:extLst>
              <a:ext uri="{FF2B5EF4-FFF2-40B4-BE49-F238E27FC236}">
                <a16:creationId xmlns:a16="http://schemas.microsoft.com/office/drawing/2014/main" id="{7FDE91F3-DD90-9548-BB83-0EBC07D3F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71" y="4999890"/>
            <a:ext cx="6910645" cy="312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7" tIns="45718" rIns="91437" bIns="45718">
            <a:spAutoFit/>
          </a:bodyPr>
          <a:lstStyle>
            <a:lvl1pPr defTabSz="71755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Professor Dorothy Bishop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Department of Experimental Psychology,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Anna Watts Building,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Woodstock Road,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/>
              <a:t>Oxford, OX2 6GG.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23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23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23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423" dirty="0">
              <a:latin typeface="Times" charset="0"/>
            </a:endParaRPr>
          </a:p>
        </p:txBody>
      </p:sp>
      <p:sp>
        <p:nvSpPr>
          <p:cNvPr id="60420" name="Text Box 3">
            <a:extLst>
              <a:ext uri="{FF2B5EF4-FFF2-40B4-BE49-F238E27FC236}">
                <a16:creationId xmlns:a16="http://schemas.microsoft.com/office/drawing/2014/main" id="{9EE2C504-AE93-864B-9FD4-4F2F895C1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496" y="5632997"/>
            <a:ext cx="1850180" cy="83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7" tIns="45718" rIns="91437" bIns="45718">
            <a:spAutoFit/>
          </a:bodyPr>
          <a:lstStyle>
            <a:lvl1pPr defTabSz="71755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175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1755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1755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1755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717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717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717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717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2423">
                <a:solidFill>
                  <a:srgbClr val="660066"/>
                </a:solidFill>
              </a:rPr>
              <a:t>@deevybee</a:t>
            </a:r>
            <a:endParaRPr lang="en-US" altLang="en-US" sz="2423">
              <a:solidFill>
                <a:srgbClr val="660066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423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86BCF-087F-5A4A-9FE2-4A5D1160C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38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02BC2C-756F-47D2-9CB7-78B75B12A910}"/>
              </a:ext>
            </a:extLst>
          </p:cNvPr>
          <p:cNvSpPr txBox="1"/>
          <p:nvPr/>
        </p:nvSpPr>
        <p:spPr>
          <a:xfrm>
            <a:off x="366400" y="475575"/>
            <a:ext cx="1134945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/>
              <a:t>Thank you for listening!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Longer written version: </a:t>
            </a:r>
          </a:p>
          <a:p>
            <a:pPr algn="ctr"/>
            <a:r>
              <a:rPr lang="en-GB" sz="3600" dirty="0">
                <a:hlinkClick r:id="rId2"/>
              </a:rPr>
              <a:t>https://psyarxiv.com/hnbex/</a:t>
            </a:r>
            <a:endParaRPr lang="en-GB" sz="3600" dirty="0"/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Other slideshows: </a:t>
            </a:r>
            <a:r>
              <a:rPr lang="en-GB" sz="3600" dirty="0">
                <a:hlinkClick r:id="rId3"/>
              </a:rPr>
              <a:t>https://www.slideshare.net/deevybishop</a:t>
            </a:r>
            <a:endParaRPr lang="en-GB" sz="3600" dirty="0"/>
          </a:p>
          <a:p>
            <a:pPr algn="ctr"/>
            <a:r>
              <a:rPr lang="en-GB" sz="3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Blogposts: </a:t>
            </a:r>
            <a:r>
              <a:rPr lang="en-GB" sz="3600" u="sng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http://deevybee.blogspot.com/2012/11/</a:t>
            </a:r>
            <a:endParaRPr lang="en-GB" sz="3600" u="sng" dirty="0">
              <a:solidFill>
                <a:schemeClr val="accent1"/>
              </a:solidFill>
            </a:endParaRPr>
          </a:p>
          <a:p>
            <a:pPr algn="ctr"/>
            <a:r>
              <a:rPr lang="en-GB" sz="3600" u="sng" dirty="0">
                <a:solidFill>
                  <a:schemeClr val="accent1"/>
                </a:solidFill>
              </a:rPr>
              <a:t>bishopblog-catalogue-updated-24th-nov.html</a:t>
            </a:r>
          </a:p>
        </p:txBody>
      </p:sp>
    </p:spTree>
    <p:extLst>
      <p:ext uri="{BB962C8B-B14F-4D97-AF65-F5344CB8AC3E}">
        <p14:creationId xmlns:p14="http://schemas.microsoft.com/office/powerpoint/2010/main" val="1888574816"/>
      </p:ext>
    </p:extLst>
  </p:cSld>
  <p:clrMapOvr>
    <a:masterClrMapping/>
  </p:clrMapOvr>
  <p:transition advTm="101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inking">
            <a:extLst>
              <a:ext uri="{FF2B5EF4-FFF2-40B4-BE49-F238E27FC236}">
                <a16:creationId xmlns:a16="http://schemas.microsoft.com/office/drawing/2014/main" id="{87B5F573-CA80-C242-9275-2D0F58D32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r="17469"/>
          <a:stretch/>
        </p:blipFill>
        <p:spPr bwMode="auto">
          <a:xfrm>
            <a:off x="9520516" y="4522340"/>
            <a:ext cx="26714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-12140"/>
            <a:ext cx="12192000" cy="1582436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351" y="319617"/>
            <a:ext cx="7573298" cy="1157834"/>
          </a:xfrm>
        </p:spPr>
        <p:txBody>
          <a:bodyPr>
            <a:noAutofit/>
          </a:bodyPr>
          <a:lstStyle/>
          <a:p>
            <a:r>
              <a:rPr lang="en-GB" sz="4000" dirty="0">
                <a:latin typeface="+mn-lt"/>
              </a:rPr>
              <a:t>Cognitive constraints that can make it hard to do science well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309351" y="1902053"/>
            <a:ext cx="7514303" cy="1655762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Seeing patterns in noise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Systematic misunderstanding of probability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Schemata: Need for narrative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Asymmetric moral judgements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/>
              <a:t>Confirmation bias: selective attention/memory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6EE3BD-984C-004E-B6E4-E0B6C0D1BD52}"/>
              </a:ext>
            </a:extLst>
          </p:cNvPr>
          <p:cNvSpPr/>
          <p:nvPr/>
        </p:nvSpPr>
        <p:spPr>
          <a:xfrm>
            <a:off x="2250356" y="3867918"/>
            <a:ext cx="7573298" cy="1217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06"/>
    </mc:Choice>
    <mc:Fallback xmlns="">
      <p:transition spd="slow" advTm="12730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2938071"/>
            <a:ext cx="12192000" cy="1822188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6" name="TextBox 5"/>
          <p:cNvSpPr txBox="1"/>
          <p:nvPr/>
        </p:nvSpPr>
        <p:spPr>
          <a:xfrm>
            <a:off x="3478865" y="3310556"/>
            <a:ext cx="5234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Data analysis</a:t>
            </a:r>
          </a:p>
          <a:p>
            <a:pPr algn="ctr"/>
            <a:r>
              <a:rPr lang="en-GB" sz="3200" dirty="0"/>
              <a:t>Why is p-hacking so common?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A346C7-D450-1143-8E38-CE2A7192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28"/>
    </mc:Choice>
    <mc:Fallback xmlns="">
      <p:transition spd="slow" advTm="1802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8"/>
          <a:stretch/>
        </p:blipFill>
        <p:spPr>
          <a:xfrm>
            <a:off x="4884146" y="0"/>
            <a:ext cx="5783855" cy="6605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7325" y="4240924"/>
            <a:ext cx="26052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/>
              <a:t>1 contrast</a:t>
            </a:r>
          </a:p>
          <a:p>
            <a:endParaRPr lang="en-GB" sz="2400"/>
          </a:p>
          <a:p>
            <a:r>
              <a:rPr lang="en-GB" sz="2400"/>
              <a:t>Probability of a </a:t>
            </a:r>
          </a:p>
          <a:p>
            <a:r>
              <a:rPr lang="en-GB" sz="2400"/>
              <a:t>‘significant’ p-value</a:t>
            </a:r>
          </a:p>
          <a:p>
            <a:r>
              <a:rPr lang="en-GB" sz="2400"/>
              <a:t>&lt; .05 = .05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435" y="599089"/>
            <a:ext cx="3373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Large population database used to explore link between ADHD and handedness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7325" y="6445045"/>
            <a:ext cx="677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https://figshare.com/articles/The_Garden_of_Forking_Paths/2100379</a:t>
            </a:r>
          </a:p>
        </p:txBody>
      </p:sp>
      <p:sp>
        <p:nvSpPr>
          <p:cNvPr id="6" name="Rectangle 5"/>
          <p:cNvSpPr/>
          <p:nvPr/>
        </p:nvSpPr>
        <p:spPr>
          <a:xfrm>
            <a:off x="6268279" y="-119270"/>
            <a:ext cx="4028661" cy="31142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9827" y="3525079"/>
            <a:ext cx="3737113" cy="29199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88392D-0142-4949-9E9F-68FE32BE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7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8"/>
          <a:stretch/>
        </p:blipFill>
        <p:spPr>
          <a:xfrm>
            <a:off x="4884146" y="-24973"/>
            <a:ext cx="5783855" cy="6589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6249" y="3115076"/>
            <a:ext cx="3563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Focus just on Young subgroup:</a:t>
            </a:r>
          </a:p>
          <a:p>
            <a:r>
              <a:rPr lang="en-GB" sz="2400" dirty="0"/>
              <a:t>2 contrasts at this level 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65435" y="599089"/>
            <a:ext cx="3373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Large population database used to explore link between ADHD and handedness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68279" y="-119270"/>
            <a:ext cx="4028661" cy="1974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68279" y="4684736"/>
            <a:ext cx="4028661" cy="1974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4887" y="33130"/>
            <a:ext cx="1994452" cy="4651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A366E8-60F7-0444-A143-B67564E085CD}"/>
              </a:ext>
            </a:extLst>
          </p:cNvPr>
          <p:cNvSpPr txBox="1"/>
          <p:nvPr/>
        </p:nvSpPr>
        <p:spPr>
          <a:xfrm>
            <a:off x="1524001" y="4919061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Probability of at least one ‘significant’ p-value &lt; .05 under null hypothesis computed as 1 minus probability of NO significant result, i.e. 1 - .95^2 =   .10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NB. If I had predicted </a:t>
            </a:r>
            <a:r>
              <a:rPr lang="en-GB" sz="2400" b="1" dirty="0"/>
              <a:t>this specific association</a:t>
            </a:r>
            <a:r>
              <a:rPr lang="en-GB" sz="2400" dirty="0"/>
              <a:t>, then probability  = .05.</a:t>
            </a:r>
          </a:p>
          <a:p>
            <a:r>
              <a:rPr lang="en-GB" sz="2400" dirty="0"/>
              <a:t>    </a:t>
            </a:r>
            <a:r>
              <a:rPr lang="en-GB" sz="2400" b="1" dirty="0"/>
              <a:t> Problem arises if I am happy with ANY significant association!</a:t>
            </a:r>
          </a:p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BC017-DC24-3D4B-9704-D219B9916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2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8"/>
          <a:stretch/>
        </p:blipFill>
        <p:spPr>
          <a:xfrm>
            <a:off x="4884146" y="0"/>
            <a:ext cx="5783855" cy="6589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5435" y="4051737"/>
            <a:ext cx="35630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Focus just on Young on</a:t>
            </a:r>
          </a:p>
          <a:p>
            <a:r>
              <a:rPr lang="en-GB" sz="2400" dirty="0"/>
              <a:t>measure of hand skill:</a:t>
            </a:r>
          </a:p>
          <a:p>
            <a:r>
              <a:rPr lang="en-GB" sz="2400" dirty="0"/>
              <a:t>4 contrasts at this level </a:t>
            </a:r>
          </a:p>
          <a:p>
            <a:endParaRPr lang="en-GB" sz="2400" dirty="0"/>
          </a:p>
          <a:p>
            <a:r>
              <a:rPr lang="en-GB" sz="2400" dirty="0"/>
              <a:t>Probability of at least one</a:t>
            </a:r>
          </a:p>
          <a:p>
            <a:r>
              <a:rPr lang="en-GB" sz="2400" dirty="0"/>
              <a:t>‘significant’ p-value &lt; .05</a:t>
            </a:r>
          </a:p>
          <a:p>
            <a:r>
              <a:rPr lang="en-GB" sz="2400" dirty="0"/>
              <a:t>= .19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435" y="599089"/>
            <a:ext cx="3373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Large population database used to explore link between ADHD and handedness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68279" y="-119270"/>
            <a:ext cx="1484244" cy="1974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36657" y="906841"/>
            <a:ext cx="1033670" cy="954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20680" y="4359965"/>
            <a:ext cx="1355393" cy="1484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6072" y="79512"/>
            <a:ext cx="1033670" cy="92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36657" y="2086283"/>
            <a:ext cx="1033670" cy="92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37266" y="3612149"/>
            <a:ext cx="1033670" cy="92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36657" y="4731023"/>
            <a:ext cx="1033670" cy="92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36925" y="5634080"/>
            <a:ext cx="1033670" cy="92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01B025D-ECC5-194D-8C57-9BBAC13C4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3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8"/>
          <a:stretch/>
        </p:blipFill>
        <p:spPr>
          <a:xfrm>
            <a:off x="4884146" y="6"/>
            <a:ext cx="5783855" cy="6589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5435" y="3542998"/>
            <a:ext cx="35630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Focus just on Young, Females on</a:t>
            </a:r>
          </a:p>
          <a:p>
            <a:r>
              <a:rPr lang="en-GB" sz="2400" dirty="0"/>
              <a:t>measure of hand skill:</a:t>
            </a:r>
          </a:p>
          <a:p>
            <a:r>
              <a:rPr lang="en-GB" sz="2400" dirty="0"/>
              <a:t>8 contrasts at this level </a:t>
            </a:r>
          </a:p>
          <a:p>
            <a:endParaRPr lang="en-GB" sz="2400" dirty="0"/>
          </a:p>
          <a:p>
            <a:r>
              <a:rPr lang="en-GB" sz="2400" dirty="0"/>
              <a:t>Probability of at least one</a:t>
            </a:r>
          </a:p>
          <a:p>
            <a:r>
              <a:rPr lang="en-GB" sz="2400" dirty="0"/>
              <a:t>‘significant’ p-value &lt; .05</a:t>
            </a:r>
          </a:p>
          <a:p>
            <a:r>
              <a:rPr lang="en-GB" sz="2400" dirty="0"/>
              <a:t>= .34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435" y="599089"/>
            <a:ext cx="3373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Large population database used to explore link between ADHD and handedness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08036" y="353922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07836" y="1218061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10900" y="526205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10611" y="-26504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33680" y="972894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385999" y="813863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98040" y="1304197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791918" y="2370995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11055" y="2653635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88484" y="5280870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822298" y="3866534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90479" y="5048144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52441" y="3479378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301049" y="5771204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08833" y="6131651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22805" y="4940593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0003" y="5624238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978600" y="1006232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781070" y="4910502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791729" y="5580593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957520" y="3660747"/>
            <a:ext cx="590438" cy="490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7A0703-9543-6C43-9DBE-ABD31744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0F3ED-EC11-C74C-9B72-9C26930F7E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3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5.0"/>
  <p:tag name="PERSONS" val="&lt;?xml version=&quot;1.0&quot; encoding=&quot;utf-8&quot;?&gt;&lt;ArrayOfPerson xmlns:xsi=&quot;http://www.w3.org/2001/XMLSchema-instance&quot; xmlns:xsd=&quot;http://www.w3.org/2001/XMLSchema&quot; /&gt;"/>
  <p:tag name="PRESGUID" val="6252b201-cf0c-438d-a54a-30ece58539f0"/>
  <p:tag name="EDITION" val="Meeto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2f4cf53b-38db-4853-81a7-83d8982225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2f4cf53b-38db-4853-81a7-83d898222533"/>
  <p:tag name="SHAPEDETAILS" val="&lt;?xml version=&quot;1.0&quot; encoding=&quot;utf-8&quot;?&gt;&lt;ShapeDetails xmlns:xsi=&quot;http://www.w3.org/2001/XMLSchema-instance&quot; xmlns:xsd=&quot;http://www.w3.org/2001/XMLSchema&quot;&gt;&lt;GUID&gt;724da7f5-6153-429d-a6a2-50b79dee8272&lt;/GUID&gt;&lt;Name /&gt;&lt;ScreenPosition&gt;BottomRight&lt;/ScreenPosition&gt;&lt;BorderThickness&gt;10&lt;/BorderThickness&gt;&lt;Top&gt;184.7367&lt;/Top&gt;&lt;Left&gt;111.313309&lt;/Left&gt;&lt;Height&gt;28.3737011&lt;/Height&gt;&lt;Width&gt;729.295349&lt;/Width&gt;&lt;/ShapeDetails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2f4cf53b-38db-4853-81a7-83d89822253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2f4cf53b-38db-4853-81a7-83d89822253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2f4cf53b-38db-4853-81a7-83d898222533"/>
  <p:tag name="SHAPEDETAILS" val="&lt;?xml version=&quot;1.0&quot; encoding=&quot;utf-8&quot;?&gt;&lt;ShapeDetails xmlns:xsi=&quot;http://www.w3.org/2001/XMLSchema-instance&quot; xmlns:xsd=&quot;http://www.w3.org/2001/XMLSchema&quot;&gt;&lt;GUID&gt;23d61f40-1735-4730-80bb-8863685def2a&lt;/GUID&gt;&lt;Name /&gt;&lt;ScreenPosition&gt;BottomRight&lt;/ScreenPosition&gt;&lt;BorderThickness&gt;10&lt;/BorderThickness&gt;&lt;Top&gt;255.097092&lt;/Top&gt;&lt;Left&gt;111.313309&lt;/Left&gt;&lt;Height&gt;28.3737011&lt;/Height&gt;&lt;Width&gt;729.295349&lt;/Width&gt;&lt;/ShapeDetails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2f4cf53b-38db-4853-81a7-83d8982225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2f4cf53b-38db-4853-81a7-83d8982225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2f4cf53b-38db-4853-81a7-83d898222533"/>
  <p:tag name="SHAPEDETAILS" val="&lt;?xml version=&quot;1.0&quot; encoding=&quot;utf-8&quot;?&gt;&lt;ShapeDetails xmlns:xsi=&quot;http://www.w3.org/2001/XMLSchema-instance&quot; xmlns:xsd=&quot;http://www.w3.org/2001/XMLSchema&quot;&gt;&lt;GUID&gt;33611599-b712-4c2d-b182-202966a730d2&lt;/GUID&gt;&lt;Name /&gt;&lt;ScreenPosition&gt;BottomRight&lt;/ScreenPosition&gt;&lt;BorderThickness&gt;10&lt;/BorderThickness&gt;&lt;Top&gt;325.45755&lt;/Top&gt;&lt;Left&gt;111.313309&lt;/Left&gt;&lt;Height&gt;28.3737011&lt;/Height&gt;&lt;Width&gt;729.295349&lt;/Width&gt;&lt;/ShapeDetails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i=&quot;http://www.w3.org/2001/XMLSchema-instance&quot; xmlns:xsd=&quot;http://www.w3.org/2001/XMLSchema&quot;&gt;&lt;GUID&gt;a32fe793-62ff-4989-9923-dd3f8989305a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i=&quot;http://www.w3.org/2001/XMLSchema-instance&quot; xmlns:xsd=&quot;http://www.w3.org/2001/XMLSchema&quot;&gt;&lt;GUID&gt;4a915ce7-4163-42b2-ac9b-bcdfb95aff6b&lt;/GUID&gt;&lt;Name /&gt;&lt;PlaySound&gt;false&lt;/PlaySound&gt;&lt;CountdownSoundTag&gt;SOUND5048106112113789048858212267122791194343688811210411778721021077387908281705665479797697149868110361&lt;/CountdownSoundTag&gt;&lt;PlayTimesUpSound&gt;false&lt;/PlayTimesUpSound&gt;&lt;TimesUpSoundTag&gt;SOUND78559777531211121158510385529866107431017273103999057109117571068712285765090109816511543112828412211961&lt;/TimesUpSoundTag&gt;&lt;Loop&gt;true&lt;/Loop&gt;&lt;/SoundOptions&gt;"/>
  <p:tag name="VOTENOWOPTIONS" val="&lt;?xml version=&quot;1.0&quot; encoding=&quot;utf-8&quot;?&gt;&lt;VoteNowOptions xmlns:xsi=&quot;http://www.w3.org/2001/XMLSchema-instance&quot; xmlns:xsd=&quot;http://www.w3.org/2001/XMLSchema&quot;&gt;&lt;GUID&gt;386cb6da-46c5-4bac-a903-333018d2345c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i=&quot;http://www.w3.org/2001/XMLSchema-instance&quot; xmlns:xsd=&quot;http://www.w3.org/2001/XMLSchema&quot;&gt;&lt;GUID&gt;4d7a2fc4-d708-4af8-9404-d49948a463c8&lt;/GUID&gt;&lt;Name /&gt;&lt;EnableScoring&gt;tru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COUNTDOWNOPTIONS" val="&lt;?xml version=&quot;1.0&quot; encoding=&quot;utf-8&quot;?&gt;&lt;CountdownOptions xmlns:xsi=&quot;http://www.w3.org/2001/XMLSchema-instance&quot; xmlns:xsd=&quot;http://www.w3.org/2001/XMLSchema&quot;&gt;&lt;GUID&gt;936a0a74-69d8-4c94-a9bf-1e4dc2342bcc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RAWRESULTS" val="&lt;?xml version=&quot;1.0&quot; encoding=&quot;utf-8&quot;?&gt;&lt;ArrayOfResponse xmlns:xsi=&quot;http://www.w3.org/2001/XMLSchema-instance&quot; xmlns:xsd=&quot;http://www.w3.org/2001/XMLSchema&quot;&gt;&lt;Response&gt;&lt;Index&gt;0&lt;/Index&gt;&lt;SmartcardUID&gt;0&lt;/SmartcardUID&gt;&lt;Valid&gt;false&lt;/Valid&gt;&lt;TimeStamp&gt;0001-01-01T00:00:00&lt;/TimeStamp&gt;&lt;Value&gt;15&lt;/Value&gt;&lt;ValueAsPercentage&gt;30.0&lt;/ValueAsPercentage&gt;&lt;ValueAsPercentageString&gt;30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22&lt;/Value&gt;&lt;ValueAsPercentage&gt;44.00&lt;/ValueAsPercentage&gt;&lt;ValueAsPercentageString&gt;44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13&lt;/Value&gt;&lt;ValueAsPercentage&gt;26.00&lt;/ValueAsPercentage&gt;&lt;ValueAsPercentageString&gt;26%&lt;/ValueAsPercentageString&gt;&lt;PersonId&gt;0&lt;/PersonId&gt;&lt;ResponseDelay&gt;0&lt;/ResponseDelay&gt;&lt;/Response&gt;&lt;/ArrayOfResponse&gt;"/>
  <p:tag name="SCORES" val="&lt;?xml version=&quot;1.0&quot; encoding=&quot;utf-8&quot;?&gt;&lt;ArrayOfScore xmlns:xsi=&quot;http://www.w3.org/2001/XMLSchema-instance&quot; xmlns:xsd=&quot;http://www.w3.org/2001/XMLSchema&quot; /&gt;"/>
  <p:tag name="LASTMODE" val="&lt;?xml version=&quot;1.0&quot; encoding=&quot;utf-8&quot;?&gt;&lt;int&gt;0&lt;/int&gt;"/>
  <p:tag name="QUESTIONDEFINITION" val="&lt;?xml version=&quot;1.0&quot; encoding=&quot;utf-8&quot;?&gt;&lt;MultipleChoiceQuestion xmlns:xsi=&quot;http://www.w3.org/2001/XMLSchema-instance&quot; xmlns:xsd=&quot;http://www.w3.org/2001/XMLSchema&quot;&gt;&lt;GUID&gt;16f394be-de57-4edd-b9ec-e521cf4b0492&lt;/GUID&gt;&lt;Name /&gt;&lt;Text&gt;When sequence of 'significant' results is &#10;Y N N N Y N N N Y N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4e342924-1f0d-455b-9d43-ba2ca762310c&lt;/GUID&gt;&lt;Name /&gt;&lt;IsSelected&gt;true&lt;/IsSelected&gt;&lt;Description&gt;Treatment very likely to be ineffective&lt;/Description&gt;&lt;Key&gt;1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c52a848b-1b99-49a6-aafe-5a7b4f31174d&lt;/GUID&gt;&lt;Name /&gt;&lt;IsSelected&gt;true&lt;/IsSelected&gt;&lt;Description&gt;Treatment may be effective, but need more experiments to be sure&lt;/Description&gt;&lt;Key&gt;2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6031cfc9-6da8-4358-8913-520cc6809935&lt;/GUID&gt;&lt;Name /&gt;&lt;IsSelected&gt;true&lt;/IsSelected&gt;&lt;Description&gt;Treatment very likely to be effective&lt;/Description&gt;&lt;Key&gt;3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/Choices&gt;&lt;HasData&gt;fals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1&lt;/MaxNumResponses&gt;&lt;MultipleChoiceSubTypeValue&gt;AnyOrder&lt;/MultipleChoiceSubTypeValue&gt;&lt;/MultipleChoiceQuestion&gt;"/>
  <p:tag name="SEQUENCECOUNT" val="&lt;?xml version=&quot;1.0&quot; encoding=&quot;utf-8&quot;?&gt;&lt;int&gt;77&lt;/int&gt;"/>
  <p:tag name="MEETOO" val="6252b201-cf0c-438d-a54a-30ece58539f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2f4cf53b-38db-4853-81a7-83d8982225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16f394be-de57-4edd-b9ec-e521cf4b0492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7f83c2b3-9ae6-4329-a3f8-a6fed97801b5&lt;/GUID&gt;&lt;Name /&gt;&lt;ScreenPosition&gt;BottomRight&lt;/ScreenPosition&gt;&lt;BorderThickness&gt;10&lt;/BorderThickness&gt;&lt;Top&gt;143.75&lt;/Top&gt;&lt;Left&gt;66&lt;/Left&gt;&lt;Height&gt;210.081253&lt;/Height&gt;&lt;Width&gt;828&lt;/Width&gt;&lt;/ShapeDetails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2f4cf53b-38db-4853-81a7-83d8982225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2f4cf53b-38db-4853-81a7-83d8982225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2f4cf53b-38db-4853-81a7-83d898222533"/>
  <p:tag name="SHAPEDETAILS" val="&lt;?xml version=&quot;1.0&quot; encoding=&quot;utf-8&quot;?&gt;&lt;ShapeDetails xmlns:xsi=&quot;http://www.w3.org/2001/XMLSchema-instance&quot; xmlns:xsd=&quot;http://www.w3.org/2001/XMLSchema&quot;&gt;&lt;GUID&gt;724da7f5-6153-429d-a6a2-50b79dee8272&lt;/GUID&gt;&lt;Name /&gt;&lt;ScreenPosition&gt;BottomRight&lt;/ScreenPosition&gt;&lt;BorderThickness&gt;10&lt;/BorderThickness&gt;&lt;Top&gt;184.7367&lt;/Top&gt;&lt;Left&gt;111.313309&lt;/Left&gt;&lt;Height&gt;28.3737011&lt;/Height&gt;&lt;Width&gt;729.295349&lt;/Width&gt;&lt;/ShapeDetails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2f4cf53b-38db-4853-81a7-83d8982225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2f4cf53b-38db-4853-81a7-83d89822253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2f4cf53b-38db-4853-81a7-83d898222533"/>
  <p:tag name="SHAPEDETAILS" val="&lt;?xml version=&quot;1.0&quot; encoding=&quot;utf-8&quot;?&gt;&lt;ShapeDetails xmlns:xsi=&quot;http://www.w3.org/2001/XMLSchema-instance&quot; xmlns:xsd=&quot;http://www.w3.org/2001/XMLSchema&quot;&gt;&lt;GUID&gt;23d61f40-1735-4730-80bb-8863685def2a&lt;/GUID&gt;&lt;Name /&gt;&lt;ScreenPosition&gt;BottomRight&lt;/ScreenPosition&gt;&lt;BorderThickness&gt;10&lt;/BorderThickness&gt;&lt;Top&gt;255.097092&lt;/Top&gt;&lt;Left&gt;111.313309&lt;/Left&gt;&lt;Height&gt;28.3737011&lt;/Height&gt;&lt;Width&gt;729.295349&lt;/Width&gt;&lt;/ShapeDetails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2f4cf53b-38db-4853-81a7-83d8982225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hoiceText"/>
  <p:tag name="QUESTIONGUID" val="2f4cf53b-38db-4853-81a7-83d8982225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rs"/>
  <p:tag name="QUESTIONGUID" val="2f4cf53b-38db-4853-81a7-83d898222533"/>
  <p:tag name="SHAPEDETAILS" val="&lt;?xml version=&quot;1.0&quot; encoding=&quot;utf-8&quot;?&gt;&lt;ShapeDetails xmlns:xsi=&quot;http://www.w3.org/2001/XMLSchema-instance&quot; xmlns:xsd=&quot;http://www.w3.org/2001/XMLSchema&quot;&gt;&lt;GUID&gt;33611599-b712-4c2d-b182-202966a730d2&lt;/GUID&gt;&lt;Name /&gt;&lt;ScreenPosition&gt;BottomRight&lt;/ScreenPosition&gt;&lt;BorderThickness&gt;10&lt;/BorderThickness&gt;&lt;Top&gt;325.45755&lt;/Top&gt;&lt;Left&gt;111.313309&lt;/Left&gt;&lt;Height&gt;28.3737011&lt;/Height&gt;&lt;Width&gt;729.295349&lt;/Width&gt;&lt;/ShapeDetails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CKWIDTH" val="&lt;?xml version=&quot;1.0&quot; encoding=&quot;utf-8&quot;?&gt;&lt;float&gt;0&lt;/float&gt;"/>
  <p:tag name="SLIDETYPE" val="&lt;?xml version=&quot;1.0&quot; encoding=&quot;utf-8&quot;?&gt;&lt;SlideType&gt;Question&lt;/SlideType&gt;"/>
  <p:tag name="RESULTRENDERING" val="&lt;?xml version=&quot;1.0&quot; encoding=&quot;utf-8&quot;?&gt;&lt;DataRendering xmlns:xsi=&quot;http://www.w3.org/2001/XMLSchema-instance&quot; xmlns:xsd=&quot;http://www.w3.org/2001/XMLSchema&quot;&gt;&lt;GUID&gt;a32fe793-62ff-4989-9923-dd3f8989305a&lt;/GUID&gt;&lt;Name /&gt;&lt;ShowAverage&gt;false&lt;/ShowAverage&gt;&lt;DisplayType&gt;Bars&lt;/DisplayType&gt;&lt;DisplayNumbersAs&gt;Percentages&lt;/DisplayNumbersAs&gt;&lt;DecimalPlaces&gt;0&lt;/DecimalPlaces&gt;&lt;ShowResultsAxis&gt;false&lt;/ShowResultsAxis&gt;&lt;ShowRangeAxis&gt;true&lt;/ShowRangeAxis&gt;&lt;ShowTotal&gt;true&lt;/ShowTotal&gt;&lt;ShowResults&gt;true&lt;/ShowResults&gt;&lt;CalculatePercentageAs&gt;PercentagesOfVoters&lt;/CalculatePercentageAs&gt;&lt;IsBreakdown&gt;false&lt;/IsBreakdown&gt;&lt;ShowOverall&gt;true&lt;/ShowOverall&gt;&lt;AdjustDecimalPlacesIfNecessary&gt;true&lt;/AdjustDecimalPlacesIfNecessary&gt;&lt;AddDecimalPlaceIfRequired&gt;true&lt;/AddDecimalPlaceIfRequired&gt;&lt;NumberOfChoicesToDisplay&gt;10&lt;/NumberOfChoicesToDisplay&gt;&lt;/DataRendering&gt;"/>
  <p:tag name="SOUNDOPTIONS" val="&lt;?xml version=&quot;1.0&quot; encoding=&quot;utf-8&quot;?&gt;&lt;SoundOptions xmlns:xsi=&quot;http://www.w3.org/2001/XMLSchema-instance&quot; xmlns:xsd=&quot;http://www.w3.org/2001/XMLSchema&quot;&gt;&lt;GUID&gt;4a915ce7-4163-42b2-ac9b-bcdfb95aff6b&lt;/GUID&gt;&lt;Name /&gt;&lt;PlaySound&gt;false&lt;/PlaySound&gt;&lt;CountdownSoundTag&gt;SOUND5048106112113789048858212267122791194343688811210411778721021077387908281705665479797697149868110361&lt;/CountdownSoundTag&gt;&lt;PlayTimesUpSound&gt;false&lt;/PlayTimesUpSound&gt;&lt;TimesUpSoundTag&gt;SOUND78559777531211121158510385529866107431017273103999057109117571068712285765090109816511543112828412211961&lt;/TimesUpSoundTag&gt;&lt;Loop&gt;true&lt;/Loop&gt;&lt;/SoundOptions&gt;"/>
  <p:tag name="VOTENOWOPTIONS" val="&lt;?xml version=&quot;1.0&quot; encoding=&quot;utf-8&quot;?&gt;&lt;VoteNowOptions xmlns:xsi=&quot;http://www.w3.org/2001/XMLSchema-instance&quot; xmlns:xsd=&quot;http://www.w3.org/2001/XMLSchema&quot;&gt;&lt;GUID&gt;386cb6da-46c5-4bac-a903-333018d2345c&lt;/GUID&gt;&lt;HasVoteNow&gt;true&lt;/HasVoteNow&gt;&lt;TextSingleDigit&gt;POLL OPEN&lt;/TextSingleDigit&gt;&lt;TextMultiDigit&gt;Enter Number(s) and Press Send&lt;/TextMultiDigit&gt;&lt;TextTextVote&gt;Enter Text and Press Send&lt;/TextTextVote&gt;&lt;LocationSingle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SingleDigit&gt;&lt;LocationMultiDigit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MultiDigit&gt;&lt;LocationTextVote&gt;&lt;GUID&gt;00000000-0000-0000-0000-000000000000&lt;/GUID&gt;&lt;ScreenPosition&gt;TopRight&lt;/ScreenPosition&gt;&lt;BorderThickness&gt;10&lt;/BorderThickness&gt;&lt;Top&gt;0&lt;/Top&gt;&lt;Left&gt;0&lt;/Left&gt;&lt;Height&gt;35&lt;/Height&gt;&lt;Width&gt;100&lt;/Width&gt;&lt;/LocationTextVote&gt;&lt;Shape&gt;msoShapeRectangle&lt;/Shape&gt;&lt;/VoteNowOptions&gt;"/>
  <p:tag name="SCORINGOPTIONS" val="&lt;?xml version=&quot;1.0&quot; encoding=&quot;utf-8&quot;?&gt;&lt;ScoringOptions xmlns:xsi=&quot;http://www.w3.org/2001/XMLSchema-instance&quot; xmlns:xsd=&quot;http://www.w3.org/2001/XMLSchema&quot;&gt;&lt;GUID&gt;4d7a2fc4-d708-4af8-9404-d49948a463c8&lt;/GUID&gt;&lt;Name /&gt;&lt;EnableScoring&gt;true&lt;/EnableScoring&gt;&lt;RevealAnswer&gt;true&lt;/RevealAnswer&gt;&lt;PointsForCorrectAnswer&gt;10&lt;/PointsForCorrectAnswer&gt;&lt;SpeedScoring&gt;false&lt;/SpeedScoring&gt;&lt;IsNumberOfCorrectAnswersShown&gt;false&lt;/IsNumberOfCorrectAnswersShown&gt;&lt;/ScoringOptions&gt;"/>
  <p:tag name="COUNTDOWNOPTIONS" val="&lt;?xml version=&quot;1.0&quot; encoding=&quot;utf-8&quot;?&gt;&lt;CountdownOptions xmlns:xsi=&quot;http://www.w3.org/2001/XMLSchema-instance&quot; xmlns:xsd=&quot;http://www.w3.org/2001/XMLSchema&quot;&gt;&lt;GUID&gt;936a0a74-69d8-4c94-a9bf-1e4dc2342bcc&lt;/GUID&gt;&lt;Name /&gt;&lt;HasCountdown&gt;false&lt;/HasCountdown&gt;&lt;DoesCountdownClosePoll&gt;false&lt;/DoesCountdownClosePoll&gt;&lt;Length&gt;10&lt;/Length&gt;&lt;Value&gt;10&lt;/Value&gt;&lt;CountdownType&gt;Analogue&lt;/CountdownType&gt;&lt;Location&gt;&lt;GUID&gt;00000000-0000-0000-0000-000000000000&lt;/GUID&gt;&lt;Name /&gt;&lt;ScreenPosition&gt;BottomRight&lt;/ScreenPosition&gt;&lt;BorderThickness&gt;10&lt;/BorderThickness&gt;&lt;Top&gt;0&lt;/Top&gt;&lt;Left&gt;0&lt;/Left&gt;&lt;Height&gt;35&lt;/Height&gt;&lt;Width&gt;50&lt;/Width&gt;&lt;/Location&gt;&lt;/CountdownOptions&gt;"/>
  <p:tag name="RAWRESULTS" val="&lt;?xml version=&quot;1.0&quot; encoding=&quot;utf-8&quot;?&gt;&lt;ArrayOfResponse xmlns:xsi=&quot;http://www.w3.org/2001/XMLSchema-instance&quot; xmlns:xsd=&quot;http://www.w3.org/2001/XMLSchema&quot;&gt;&lt;Response&gt;&lt;Index&gt;0&lt;/Index&gt;&lt;SmartcardUID&gt;0&lt;/SmartcardUID&gt;&lt;Valid&gt;false&lt;/Valid&gt;&lt;TimeStamp&gt;0001-01-01T00:00:00&lt;/TimeStamp&gt;&lt;Value&gt;24&lt;/Value&gt;&lt;ValueAsPercentage&gt;48.00&lt;/ValueAsPercentage&gt;&lt;ValueAsPercentageString&gt;48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12&lt;/Value&gt;&lt;ValueAsPercentage&gt;24.00&lt;/ValueAsPercentage&gt;&lt;ValueAsPercentageString&gt;24%&lt;/ValueAsPercentageString&gt;&lt;PersonId&gt;0&lt;/PersonId&gt;&lt;ResponseDelay&gt;0&lt;/ResponseDelay&gt;&lt;/Response&gt;&lt;Response&gt;&lt;Index&gt;0&lt;/Index&gt;&lt;SmartcardUID&gt;0&lt;/SmartcardUID&gt;&lt;Valid&gt;false&lt;/Valid&gt;&lt;TimeStamp&gt;0001-01-01T00:00:00&lt;/TimeStamp&gt;&lt;Value&gt;14&lt;/Value&gt;&lt;ValueAsPercentage&gt;28.00&lt;/ValueAsPercentage&gt;&lt;ValueAsPercentageString&gt;28%&lt;/ValueAsPercentageString&gt;&lt;PersonId&gt;0&lt;/PersonId&gt;&lt;ResponseDelay&gt;0&lt;/ResponseDelay&gt;&lt;/Response&gt;&lt;/ArrayOfResponse&gt;"/>
  <p:tag name="SCORES" val="&lt;?xml version=&quot;1.0&quot; encoding=&quot;utf-8&quot;?&gt;&lt;ArrayOfScore xmlns:xsi=&quot;http://www.w3.org/2001/XMLSchema-instance&quot; xmlns:xsd=&quot;http://www.w3.org/2001/XMLSchema&quot; /&gt;"/>
  <p:tag name="LASTMODE" val="&lt;?xml version=&quot;1.0&quot; encoding=&quot;utf-8&quot;?&gt;&lt;int&gt;0&lt;/int&gt;"/>
  <p:tag name="QUESTIONDEFINITION" val="&lt;?xml version=&quot;1.0&quot; encoding=&quot;utf-8&quot;?&gt;&lt;MultipleChoiceQuestion xmlns:xsi=&quot;http://www.w3.org/2001/XMLSchema-instance&quot; xmlns:xsd=&quot;http://www.w3.org/2001/XMLSchema&quot;&gt;&lt;GUID&gt;2f4cf53b-38db-4853-81a7-83d898222533&lt;/GUID&gt;&lt;Name /&gt;&lt;Text&gt;When sequence of 'significant' results is &#10;Y N Y N N Y&lt;/Text&gt;&lt;SubChoiceDefinitions&gt;&lt;SubChoiceDefinition&gt;&lt;Name&gt;_default&lt;/Name&gt;&lt;SubChoiceSourceReferences /&gt;&lt;/SubChoiceDefinition&gt;&lt;/SubChoiceDefinitions&gt;&lt;SubText /&gt;&lt;IndividualWeightingText /&gt;&lt;QuestionType&gt;MultipleChoice&lt;/QuestionType&gt;&lt;Source&gt;Simulated&lt;/Source&gt;&lt;Choices&gt;&lt;Choice xsi:type=&quot;DiscreteChoice&quot;&gt;&lt;GUID&gt;4e342924-1f0d-455b-9d43-ba2ca762310c&lt;/GUID&gt;&lt;Name /&gt;&lt;IsSelected&gt;true&lt;/IsSelected&gt;&lt;Description&gt;Treatment very likely to be ineffective&lt;/Description&gt;&lt;Key&gt;1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c52a848b-1b99-49a6-aafe-5a7b4f31174d&lt;/GUID&gt;&lt;Name /&gt;&lt;IsSelected&gt;true&lt;/IsSelected&gt;&lt;Description&gt;Treatment may be effective, but need more experiments to be sure&lt;/Description&gt;&lt;Key&gt;2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Choice xsi:type=&quot;DiscreteChoice&quot;&gt;&lt;GUID&gt;6031cfc9-6da8-4358-8913-520cc6809935&lt;/GUID&gt;&lt;Name /&gt;&lt;IsSelected&gt;true&lt;/IsSelected&gt;&lt;Description&gt;Treatment very likely to be effective&lt;/Description&gt;&lt;Key&gt;3&lt;/Key&gt;&lt;IsAnswer&gt;false&lt;/IsAnswer&gt;&lt;SubChoiceData&gt;&lt;SubChoices&gt;&lt;SubChoice&gt;&lt;NumVotes&gt;0&lt;/NumVotes&gt;&lt;PercentageOfVotesCast&gt;0&lt;/PercentageOfVotesCast&gt;&lt;PercentageOfVotesCastAsString&gt;0%&lt;/PercentageOfVotesCastAsString&gt;&lt;PercentageOfVoters&gt;0&lt;/PercentageOfVoters&gt;&lt;PercentageOfVotersAsString&gt;0%&lt;/PercentageOfVotersAsString&gt;&lt;/SubChoice&gt;&lt;/SubChoices&gt;&lt;/SubChoiceData&gt;&lt;Score&gt;0&lt;/Score&gt;&lt;ChoiceRankings /&gt;&lt;AnswerSequenceNo&gt;0&lt;/AnswerSequenceNo&gt;&lt;/Choice&gt;&lt;/Choices&gt;&lt;HasData&gt;false&lt;/HasData&gt;&lt;MasterQuestionNumSubChoices&gt;0&lt;/MasterQuestionNumSubChoices&gt;&lt;TimeOpenMS&gt;0&lt;/TimeOpenMS&gt;&lt;IsQuestionWeighted&gt;false&lt;/IsQuestionWeighted&gt;&lt;CorrectAnswerVotesNumber&gt;0&lt;/CorrectAnswerVotesNumber&gt;&lt;CorrectAnswerVotesPercent&gt;0&lt;/CorrectAnswerVotesPercent&gt;&lt;ReactorPollDetails&gt;&lt;MeetingId&gt;0&lt;/MeetingId&gt;&lt;SessionId&gt;0&lt;/SessionId&gt;&lt;TenancyId&gt;0&lt;/TenancyId&gt;&lt;LatestPollId&gt;0&lt;/LatestPollId&gt;&lt;/ReactorPollDetails&gt;&lt;Ranking&gt;false&lt;/Ranking&gt;&lt;MaxNumResponses&gt;1&lt;/MaxNumResponses&gt;&lt;MultipleChoiceSubTypeValue&gt;AnyOrder&lt;/MultipleChoiceSubTypeValue&gt;&lt;/MultipleChoiceQuestion&gt;"/>
  <p:tag name="SEQUENCECOUNT" val="&lt;?xml version=&quot;1.0&quot; encoding=&quot;utf-8&quot;?&gt;&lt;int&gt;80&lt;/int&gt;"/>
  <p:tag name="MEETOO" val="6252b201-cf0c-438d-a54a-30ece58539f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ARTANIMATION" val="OpenQuestion"/>
  <p:tag name="QUESTIONGUID" val="2f4cf53b-38db-4853-81a7-83d89822253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GUID" val="2f4cf53b-38db-4853-81a7-83d898222533"/>
  <p:tag name="DESELECT" val="&lt;?xml version=&quot;1.0&quot; encoding=&quot;utf-8&quot;?&gt;&lt;ShapeEvent xmlns:xsi=&quot;http://www.w3.org/2001/XMLSchema-instance&quot; xmlns:xsd=&quot;http://www.w3.org/2001/XMLSchema&quot;&gt;&lt;Event&gt;SizePlaceholder&lt;/Event&gt;&lt;Arguments /&gt;&lt;/ShapeEvent&gt;"/>
  <p:tag name="SHAPEDETAILS" val="&lt;?xml version=&quot;1.0&quot; encoding=&quot;utf-8&quot;?&gt;&lt;ShapeDetails xmlns:xsi=&quot;http://www.w3.org/2001/XMLSchema-instance&quot; xmlns:xsd=&quot;http://www.w3.org/2001/XMLSchema&quot;&gt;&lt;GUID&gt;8cfe757b-4529-48de-bfb6-cef684c54e43&lt;/GUID&gt;&lt;Name /&gt;&lt;ScreenPosition&gt;BottomRight&lt;/ScreenPosition&gt;&lt;BorderThickness&gt;10&lt;/BorderThickness&gt;&lt;Top&gt;143.75&lt;/Top&gt;&lt;Left&gt;66&lt;/Left&gt;&lt;Height&gt;210.081253&lt;/Height&gt;&lt;Width&gt;828&lt;/Width&gt;&lt;/ShapeDetails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VotingKey"/>
  <p:tag name="QUESTIONGUID" val="2f4cf53b-38db-4853-81a7-83d89822253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8248</TotalTime>
  <Words>1838</Words>
  <Application>Microsoft Macintosh PowerPoint</Application>
  <PresentationFormat>Widescreen</PresentationFormat>
  <Paragraphs>333</Paragraphs>
  <Slides>38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Helvetica</vt:lpstr>
      <vt:lpstr>Times</vt:lpstr>
      <vt:lpstr>Office Theme</vt:lpstr>
      <vt:lpstr>  The role of cognitive biases in sustaining bad science </vt:lpstr>
      <vt:lpstr>PowerPoint Presentation</vt:lpstr>
      <vt:lpstr>Cognitive constraints that can make it hard to do science well</vt:lpstr>
      <vt:lpstr>Cognitive constraints that can make it hard to do science well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Twin studies of Developmental Language Disorder</vt:lpstr>
      <vt:lpstr>Twin studies of DLD</vt:lpstr>
      <vt:lpstr>Example of paltering in a literature review</vt:lpstr>
      <vt:lpstr>PowerPoint Presentation</vt:lpstr>
      <vt:lpstr>PowerPoint Presentation</vt:lpstr>
      <vt:lpstr>PowerPoint Presentation</vt:lpstr>
      <vt:lpstr>PowerPoint Presentation</vt:lpstr>
      <vt:lpstr>Consider a series of experiments testing effectiveness of a treatment   Y = significant difference in favour of treatment (T ) N = nonsignificant difference between T and control Alpha = .05:    probability of Y when T has no effect = .05    probability of N when T has no effect = .95 Power = .8    probability of Y when T is effective = .80    probability of N when T is effective = .20  At the outset, you think T has a 50:50 chance of working  What would you conclude from this series of results:                                                Y N Y N N Y  </vt:lpstr>
      <vt:lpstr>When sequence of 'significant' results is  Y N Y N N Y</vt:lpstr>
      <vt:lpstr>Sequence is: Y N Y N N Y</vt:lpstr>
      <vt:lpstr>When sequence of 'significant' results is  Y N N N Y N N N Y N</vt:lpstr>
      <vt:lpstr>Sequence is: Y N N N Y N N N Y N   </vt:lpstr>
      <vt:lpstr>Sequence is: Y N N N Y N N N Y N   </vt:lpstr>
      <vt:lpstr>Sequence is: Y N N N Y N N N Y N   </vt:lpstr>
      <vt:lpstr>PowerPoint Presentation</vt:lpstr>
      <vt:lpstr>PowerPoint Presentation</vt:lpstr>
      <vt:lpstr>Inheritance of bias</vt:lpstr>
      <vt:lpstr>PowerPoint Presentation</vt:lpstr>
      <vt:lpstr>The (partial) solution from clinical trials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on the past:  Why your literature review is important</dc:title>
  <dc:creator>Dorothy Bishop</dc:creator>
  <cp:lastModifiedBy>Dorothy Bishop</cp:lastModifiedBy>
  <cp:revision>363</cp:revision>
  <cp:lastPrinted>2019-07-04T10:51:02Z</cp:lastPrinted>
  <dcterms:created xsi:type="dcterms:W3CDTF">2018-08-12T06:57:15Z</dcterms:created>
  <dcterms:modified xsi:type="dcterms:W3CDTF">2019-09-07T12:59:14Z</dcterms:modified>
</cp:coreProperties>
</file>